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9" r:id="rId5"/>
    <p:sldId id="270" r:id="rId6"/>
    <p:sldId id="271" r:id="rId7"/>
    <p:sldId id="258" r:id="rId8"/>
    <p:sldId id="260" r:id="rId9"/>
    <p:sldId id="261" r:id="rId10"/>
    <p:sldId id="259" r:id="rId11"/>
    <p:sldId id="262" r:id="rId12"/>
    <p:sldId id="272" r:id="rId13"/>
    <p:sldId id="263" r:id="rId14"/>
    <p:sldId id="264" r:id="rId15"/>
    <p:sldId id="265" r:id="rId16"/>
    <p:sldId id="273" r:id="rId17"/>
    <p:sldId id="266" r:id="rId18"/>
    <p:sldId id="274" r:id="rId19"/>
    <p:sldId id="275" r:id="rId20"/>
    <p:sldId id="276" r:id="rId21"/>
    <p:sldId id="277" r:id="rId22"/>
    <p:sldId id="281" r:id="rId23"/>
    <p:sldId id="280" r:id="rId2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61" autoAdjust="0"/>
    <p:restoredTop sz="91299" autoAdjust="0"/>
  </p:normalViewPr>
  <p:slideViewPr>
    <p:cSldViewPr>
      <p:cViewPr varScale="1">
        <p:scale>
          <a:sx n="79" d="100"/>
          <a:sy n="79" d="100"/>
        </p:scale>
        <p:origin x="-156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C5E7-ED46-43DB-8D17-116FA6462DCE}" type="datetimeFigureOut">
              <a:rPr lang="pl-PL" smtClean="0"/>
              <a:pPr/>
              <a:t>01.10.2025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C187A-ABA0-4FAE-BF94-D6191E3D3FA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C5E7-ED46-43DB-8D17-116FA6462DCE}" type="datetimeFigureOut">
              <a:rPr lang="pl-PL" smtClean="0"/>
              <a:pPr/>
              <a:t>01.10.2025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C187A-ABA0-4FAE-BF94-D6191E3D3FA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C5E7-ED46-43DB-8D17-116FA6462DCE}" type="datetimeFigureOut">
              <a:rPr lang="pl-PL" smtClean="0"/>
              <a:pPr/>
              <a:t>01.10.2025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C187A-ABA0-4FAE-BF94-D6191E3D3FA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C5E7-ED46-43DB-8D17-116FA6462DCE}" type="datetimeFigureOut">
              <a:rPr lang="pl-PL" smtClean="0"/>
              <a:pPr/>
              <a:t>01.10.2025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C187A-ABA0-4FAE-BF94-D6191E3D3FA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C5E7-ED46-43DB-8D17-116FA6462DCE}" type="datetimeFigureOut">
              <a:rPr lang="pl-PL" smtClean="0"/>
              <a:pPr/>
              <a:t>01.10.2025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C187A-ABA0-4FAE-BF94-D6191E3D3FA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C5E7-ED46-43DB-8D17-116FA6462DCE}" type="datetimeFigureOut">
              <a:rPr lang="pl-PL" smtClean="0"/>
              <a:pPr/>
              <a:t>01.10.2025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C187A-ABA0-4FAE-BF94-D6191E3D3FA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C5E7-ED46-43DB-8D17-116FA6462DCE}" type="datetimeFigureOut">
              <a:rPr lang="pl-PL" smtClean="0"/>
              <a:pPr/>
              <a:t>01.10.2025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C187A-ABA0-4FAE-BF94-D6191E3D3FA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C5E7-ED46-43DB-8D17-116FA6462DCE}" type="datetimeFigureOut">
              <a:rPr lang="pl-PL" smtClean="0"/>
              <a:pPr/>
              <a:t>01.10.2025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C187A-ABA0-4FAE-BF94-D6191E3D3FA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C5E7-ED46-43DB-8D17-116FA6462DCE}" type="datetimeFigureOut">
              <a:rPr lang="pl-PL" smtClean="0"/>
              <a:pPr/>
              <a:t>01.10.2025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C187A-ABA0-4FAE-BF94-D6191E3D3FA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C5E7-ED46-43DB-8D17-116FA6462DCE}" type="datetimeFigureOut">
              <a:rPr lang="pl-PL" smtClean="0"/>
              <a:pPr/>
              <a:t>01.10.2025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C187A-ABA0-4FAE-BF94-D6191E3D3FA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C5E7-ED46-43DB-8D17-116FA6462DCE}" type="datetimeFigureOut">
              <a:rPr lang="pl-PL" smtClean="0"/>
              <a:pPr/>
              <a:t>01.10.2025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C187A-ABA0-4FAE-BF94-D6191E3D3FA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4C5E7-ED46-43DB-8D17-116FA6462DCE}" type="datetimeFigureOut">
              <a:rPr lang="pl-PL" smtClean="0"/>
              <a:pPr/>
              <a:t>01.10.2025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C187A-ABA0-4FAE-BF94-D6191E3D3FA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0" y="1857364"/>
            <a:ext cx="9144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3600" b="1" i="1" dirty="0" smtClean="0">
                <a:latin typeface="Cambria" pitchFamily="18" charset="0"/>
                <a:ea typeface="Cambria" pitchFamily="18" charset="0"/>
              </a:rPr>
              <a:t>Białobrzegi i Krościenko Niżne</a:t>
            </a:r>
          </a:p>
          <a:p>
            <a:pPr algn="r"/>
            <a:r>
              <a:rPr lang="pl-PL" sz="2200" b="1" i="1" dirty="0" smtClean="0">
                <a:latin typeface="Cambria" pitchFamily="18" charset="0"/>
                <a:ea typeface="Cambria" pitchFamily="18" charset="0"/>
              </a:rPr>
              <a:t>Wsie miejskie dawnego Krosna w świetle źródeł pisanych do XVII wieku</a:t>
            </a:r>
            <a:endParaRPr lang="pl-PL" sz="2200" i="1" dirty="0" smtClean="0">
              <a:latin typeface="Cambria" pitchFamily="18" charset="0"/>
              <a:ea typeface="Cambria" pitchFamily="18" charset="0"/>
            </a:endParaRPr>
          </a:p>
          <a:p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71406" y="1005472"/>
            <a:ext cx="4770858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latin typeface="Book Antiqua" pitchFamily="18" charset="0"/>
              </a:rPr>
              <a:t>dr hab. Piotr Łopatkiewicz, prof. PANS</a:t>
            </a:r>
          </a:p>
          <a:p>
            <a:r>
              <a:rPr lang="pl-PL" dirty="0" err="1" smtClean="0">
                <a:latin typeface="Book Antiqua" pitchFamily="18" charset="0"/>
              </a:rPr>
              <a:t>piotr.lopatkiewicz@pans.krosno.pl</a:t>
            </a:r>
            <a:endParaRPr lang="pl-PL" dirty="0" smtClean="0">
              <a:latin typeface="Book Antiqua" pitchFamily="18" charset="0"/>
            </a:endParaRPr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8" name="image1.png" descr="https://kpu.krosno.pl/wp-content/uploads/2023/01/Logo-PANS-2022-pelne-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16632"/>
            <a:ext cx="3214710" cy="74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849" y="3143248"/>
            <a:ext cx="4240837" cy="3286148"/>
          </a:xfrm>
          <a:prstGeom prst="flowChartAlternateProcess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24349" y="3143248"/>
            <a:ext cx="4476807" cy="3286148"/>
          </a:xfrm>
          <a:prstGeom prst="flowChartAlternateProcess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00229" y="-1"/>
            <a:ext cx="11049626" cy="6860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42844" y="-24"/>
            <a:ext cx="885831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u="sng" dirty="0" smtClean="0">
                <a:latin typeface="Cambria" pitchFamily="18" charset="0"/>
                <a:ea typeface="Cambria" pitchFamily="18" charset="0"/>
              </a:rPr>
              <a:t>Kmiecie z wsi miejskich</a:t>
            </a:r>
            <a:endParaRPr lang="pl-PL" sz="2400" u="sng" dirty="0" smtClean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pl-PL" sz="2000" dirty="0" smtClean="0">
                <a:latin typeface="Cambria" pitchFamily="18" charset="0"/>
                <a:ea typeface="Cambria" pitchFamily="18" charset="0"/>
              </a:rPr>
              <a:t>Kmiecie zamieszkujący wsie krośnieńskie nie należeli do łatwych i pokornych poddanych. </a:t>
            </a:r>
            <a:r>
              <a:rPr lang="pl-PL" sz="2000" b="1" dirty="0" smtClean="0">
                <a:latin typeface="Cambria" pitchFamily="18" charset="0"/>
                <a:ea typeface="Cambria" pitchFamily="18" charset="0"/>
              </a:rPr>
              <a:t>W Krośnie nietrudno było o porady prawne i fachową obsługę procesów sądowych. Kmiecie skarżyli się w urzędach zwykle o nadużycia prawne i administracyjne. Największą grupę stanowiły oskarżenia starosty o nadmierny ucisk w robociznach.</a:t>
            </a:r>
          </a:p>
          <a:p>
            <a:endParaRPr lang="pl-PL" sz="400" dirty="0" smtClean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pl-PL" sz="2000" b="1" dirty="0" smtClean="0">
                <a:latin typeface="Cambria" pitchFamily="18" charset="0"/>
                <a:ea typeface="Cambria" pitchFamily="18" charset="0"/>
              </a:rPr>
              <a:t>Gromady apelowały też przeciwko władzom Krosna o nakładanie na nich nadmiernych powinności i robót (1574), o przekraczanie uprawnień nabytych wraz z wójtostwem (w 1577, 1580 i 1603).</a:t>
            </a:r>
            <a:r>
              <a:rPr lang="pl-PL" sz="2000" dirty="0" smtClean="0">
                <a:latin typeface="Cambria" pitchFamily="18" charset="0"/>
                <a:ea typeface="Cambria" pitchFamily="18" charset="0"/>
              </a:rPr>
              <a:t> Rajcy często przymuszali ich do wykonywania robót, do których nie byli zobowiązani i zabraniali dostępu do lasów. </a:t>
            </a:r>
            <a:r>
              <a:rPr lang="pl-PL" sz="2000" b="1" dirty="0" smtClean="0">
                <a:latin typeface="Cambria" pitchFamily="18" charset="0"/>
                <a:ea typeface="Cambria" pitchFamily="18" charset="0"/>
              </a:rPr>
              <a:t>Kmiecie z </a:t>
            </a:r>
            <a:r>
              <a:rPr lang="pl-PL" sz="2000" b="1" dirty="0" err="1" smtClean="0">
                <a:latin typeface="Cambria" pitchFamily="18" charset="0"/>
                <a:ea typeface="Cambria" pitchFamily="18" charset="0"/>
              </a:rPr>
              <a:t>Białobrzegw</a:t>
            </a:r>
            <a:r>
              <a:rPr lang="pl-PL" sz="2000" b="1" dirty="0" smtClean="0">
                <a:latin typeface="Cambria" pitchFamily="18" charset="0"/>
                <a:ea typeface="Cambria" pitchFamily="18" charset="0"/>
              </a:rPr>
              <a:t> i Krościenka przestrzegali natomiast obowiązku wykonywania prac przy murach krośnieńskich, które wykonywali systematycznie od 1531 roku.</a:t>
            </a:r>
          </a:p>
          <a:p>
            <a:pPr algn="just"/>
            <a:endParaRPr lang="pl-PL" sz="400" dirty="0" smtClean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pl-PL" sz="2000" b="1" dirty="0" smtClean="0">
                <a:latin typeface="Cambria" pitchFamily="18" charset="0"/>
                <a:ea typeface="Cambria" pitchFamily="18" charset="0"/>
              </a:rPr>
              <a:t>Wsie miejskie rzadko doświadczały ingerencji w życie publiczne urzędów wyższych niż ławniczy i radziecki krośnieński. Prawdziwy właściciel monarcha polski był daleko, a o codzienności gromadzkiej i indywidualnej decydowało miasto i starosta sanocki. </a:t>
            </a:r>
            <a:r>
              <a:rPr lang="pl-PL" sz="2000" dirty="0" smtClean="0">
                <a:latin typeface="Cambria" pitchFamily="18" charset="0"/>
                <a:ea typeface="Cambria" pitchFamily="18" charset="0"/>
              </a:rPr>
              <a:t>Swą wolę suwerena i decydenta objawił m.in. Mikołaj </a:t>
            </a:r>
            <a:r>
              <a:rPr lang="pl-PL" sz="2000" dirty="0" err="1" smtClean="0">
                <a:latin typeface="Cambria" pitchFamily="18" charset="0"/>
                <a:ea typeface="Cambria" pitchFamily="18" charset="0"/>
              </a:rPr>
              <a:t>Cikowski</a:t>
            </a:r>
            <a:r>
              <a:rPr lang="pl-PL" sz="2000" dirty="0" smtClean="0">
                <a:latin typeface="Cambria" pitchFamily="18" charset="0"/>
                <a:ea typeface="Cambria" pitchFamily="18" charset="0"/>
              </a:rPr>
              <a:t>, który w 1559 r. nakazał wykupić: </a:t>
            </a:r>
            <a:r>
              <a:rPr lang="pl-PL" sz="2000" b="1" i="1" dirty="0" smtClean="0">
                <a:latin typeface="Cambria" pitchFamily="18" charset="0"/>
                <a:ea typeface="Cambria" pitchFamily="18" charset="0"/>
              </a:rPr>
              <a:t>na Króla Jego Mości potrzebę dawną ku młynom </a:t>
            </a:r>
            <a:r>
              <a:rPr lang="pl-PL" sz="2000" b="1" i="1" dirty="0" err="1" smtClean="0">
                <a:latin typeface="Cambria" pitchFamily="18" charset="0"/>
                <a:ea typeface="Cambria" pitchFamily="18" charset="0"/>
              </a:rPr>
              <a:t>krosnieńskim</a:t>
            </a:r>
            <a:r>
              <a:rPr lang="pl-PL" sz="2000" b="1" dirty="0" smtClean="0">
                <a:latin typeface="Cambria" pitchFamily="18" charset="0"/>
                <a:ea typeface="Cambria" pitchFamily="18" charset="0"/>
              </a:rPr>
              <a:t>” role Marcina i Jana Jałowych oraz Adama Nowaka z Białobrzegów</a:t>
            </a:r>
            <a:r>
              <a:rPr lang="pl-PL" sz="2000" dirty="0" smtClean="0">
                <a:latin typeface="Cambria" pitchFamily="18" charset="0"/>
                <a:ea typeface="Cambria" pitchFamily="18" charset="0"/>
              </a:rPr>
              <a:t> [</a:t>
            </a:r>
            <a:r>
              <a:rPr lang="pl-PL" sz="2000" dirty="0" err="1" smtClean="0">
                <a:latin typeface="Cambria" pitchFamily="18" charset="0"/>
                <a:ea typeface="Cambria" pitchFamily="18" charset="0"/>
              </a:rPr>
              <a:t>APPrzem</a:t>
            </a:r>
            <a:r>
              <a:rPr lang="pl-PL" sz="2000" dirty="0" smtClean="0">
                <a:latin typeface="Cambria" pitchFamily="18" charset="0"/>
                <a:ea typeface="Cambria" pitchFamily="18" charset="0"/>
              </a:rPr>
              <a:t>., </a:t>
            </a:r>
            <a:r>
              <a:rPr lang="pl-PL" sz="2000" i="1" dirty="0" err="1" smtClean="0">
                <a:latin typeface="Cambria" pitchFamily="18" charset="0"/>
                <a:ea typeface="Cambria" pitchFamily="18" charset="0"/>
              </a:rPr>
              <a:t>Officium</a:t>
            </a:r>
            <a:r>
              <a:rPr lang="pl-PL" sz="2000" i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pl-PL" sz="2000" i="1" dirty="0" err="1" smtClean="0">
                <a:latin typeface="Cambria" pitchFamily="18" charset="0"/>
                <a:ea typeface="Cambria" pitchFamily="18" charset="0"/>
              </a:rPr>
              <a:t>Consular</a:t>
            </a:r>
            <a:r>
              <a:rPr lang="pl-PL" sz="2000" i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pl-PL" sz="2000" i="1" dirty="0" err="1" smtClean="0">
                <a:latin typeface="Cambria" pitchFamily="18" charset="0"/>
                <a:ea typeface="Cambria" pitchFamily="18" charset="0"/>
              </a:rPr>
              <a:t>Crosnense</a:t>
            </a:r>
            <a:r>
              <a:rPr lang="pl-PL" sz="2000" dirty="0" smtClean="0">
                <a:latin typeface="Cambria" pitchFamily="18" charset="0"/>
                <a:ea typeface="Cambria" pitchFamily="18" charset="0"/>
              </a:rPr>
              <a:t>, nr 16, s. 375-376].</a:t>
            </a:r>
            <a:endParaRPr lang="pl-PL" sz="2000" dirty="0"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14283" y="285728"/>
            <a:ext cx="8715436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300" b="1" u="sng" dirty="0" smtClean="0">
                <a:latin typeface="Cambria" pitchFamily="18" charset="0"/>
                <a:ea typeface="Cambria" pitchFamily="18" charset="0"/>
              </a:rPr>
              <a:t>Mieszkańcy Białobrzegów i Krościenka w księgach miejskich</a:t>
            </a:r>
          </a:p>
          <a:p>
            <a:pPr algn="just"/>
            <a:endParaRPr lang="pl-PL" sz="600" b="1" u="sng" dirty="0" smtClean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pl-PL" sz="2000" dirty="0" smtClean="0">
                <a:latin typeface="Cambria" pitchFamily="18" charset="0"/>
                <a:ea typeface="Cambria" pitchFamily="18" charset="0"/>
              </a:rPr>
              <a:t>Przynależność mieszkańców do określonej wsi komunikowali pisarze sporządzając notatki typu: Wojciech Targ i Jan Włodek „</a:t>
            </a:r>
            <a:r>
              <a:rPr lang="pl-PL" sz="2000" b="1" i="1" dirty="0" err="1" smtClean="0">
                <a:latin typeface="Cambria" pitchFamily="18" charset="0"/>
                <a:ea typeface="Cambria" pitchFamily="18" charset="0"/>
              </a:rPr>
              <a:t>subditi</a:t>
            </a:r>
            <a:r>
              <a:rPr lang="pl-PL" sz="2000" b="1" i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pl-PL" sz="2000" b="1" i="1" dirty="0" err="1" smtClean="0">
                <a:latin typeface="Cambria" pitchFamily="18" charset="0"/>
                <a:ea typeface="Cambria" pitchFamily="18" charset="0"/>
              </a:rPr>
              <a:t>Maiestatis</a:t>
            </a:r>
            <a:r>
              <a:rPr lang="pl-PL" sz="2000" b="1" i="1" dirty="0" smtClean="0">
                <a:latin typeface="Cambria" pitchFamily="18" charset="0"/>
                <a:ea typeface="Cambria" pitchFamily="18" charset="0"/>
              </a:rPr>
              <a:t> Regi de </a:t>
            </a:r>
            <a:r>
              <a:rPr lang="pl-PL" sz="2000" b="1" i="1" dirty="0" err="1" smtClean="0">
                <a:latin typeface="Cambria" pitchFamily="18" charset="0"/>
                <a:ea typeface="Cambria" pitchFamily="18" charset="0"/>
              </a:rPr>
              <a:t>Bialobrzegi</a:t>
            </a:r>
            <a:r>
              <a:rPr lang="pl-PL" sz="2000" dirty="0" smtClean="0">
                <a:latin typeface="Cambria" pitchFamily="18" charset="0"/>
                <a:ea typeface="Cambria" pitchFamily="18" charset="0"/>
              </a:rPr>
              <a:t>”, Jan </a:t>
            </a:r>
            <a:r>
              <a:rPr lang="pl-PL" sz="2000" dirty="0" err="1" smtClean="0">
                <a:latin typeface="Cambria" pitchFamily="18" charset="0"/>
                <a:ea typeface="Cambria" pitchFamily="18" charset="0"/>
              </a:rPr>
              <a:t>Gierloch</a:t>
            </a:r>
            <a:r>
              <a:rPr lang="pl-PL" sz="2000" dirty="0" smtClean="0">
                <a:latin typeface="Cambria" pitchFamily="18" charset="0"/>
                <a:ea typeface="Cambria" pitchFamily="18" charset="0"/>
              </a:rPr>
              <a:t> „</a:t>
            </a:r>
            <a:r>
              <a:rPr lang="pl-PL" sz="2000" b="1" i="1" dirty="0" err="1" smtClean="0">
                <a:latin typeface="Cambria" pitchFamily="18" charset="0"/>
                <a:ea typeface="Cambria" pitchFamily="18" charset="0"/>
              </a:rPr>
              <a:t>subditus</a:t>
            </a:r>
            <a:r>
              <a:rPr lang="pl-PL" sz="2000" b="1" i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pl-PL" sz="2000" b="1" i="1" dirty="0" err="1" smtClean="0">
                <a:latin typeface="Cambria" pitchFamily="18" charset="0"/>
                <a:ea typeface="Cambria" pitchFamily="18" charset="0"/>
              </a:rPr>
              <a:t>regiae</a:t>
            </a:r>
            <a:r>
              <a:rPr lang="pl-PL" sz="2000" b="1" i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pl-PL" sz="2000" b="1" i="1" dirty="0" err="1" smtClean="0">
                <a:latin typeface="Cambria" pitchFamily="18" charset="0"/>
                <a:ea typeface="Cambria" pitchFamily="18" charset="0"/>
              </a:rPr>
              <a:t>in</a:t>
            </a:r>
            <a:r>
              <a:rPr lang="pl-PL" sz="2000" b="1" i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pl-PL" sz="2000" b="1" i="1" dirty="0" err="1" smtClean="0">
                <a:latin typeface="Cambria" pitchFamily="18" charset="0"/>
                <a:ea typeface="Cambria" pitchFamily="18" charset="0"/>
              </a:rPr>
              <a:t>Kroszczienko</a:t>
            </a:r>
            <a:r>
              <a:rPr lang="pl-PL" sz="2000" dirty="0" smtClean="0">
                <a:latin typeface="Cambria" pitchFamily="18" charset="0"/>
                <a:ea typeface="Cambria" pitchFamily="18" charset="0"/>
              </a:rPr>
              <a:t>”, Walenty </a:t>
            </a:r>
            <a:r>
              <a:rPr lang="pl-PL" sz="2000" dirty="0" err="1" smtClean="0">
                <a:latin typeface="Cambria" pitchFamily="18" charset="0"/>
                <a:ea typeface="Cambria" pitchFamily="18" charset="0"/>
              </a:rPr>
              <a:t>Szayna</a:t>
            </a:r>
            <a:r>
              <a:rPr lang="pl-PL" sz="2000" dirty="0" smtClean="0">
                <a:latin typeface="Cambria" pitchFamily="18" charset="0"/>
                <a:ea typeface="Cambria" pitchFamily="18" charset="0"/>
              </a:rPr>
              <a:t> „</a:t>
            </a:r>
            <a:r>
              <a:rPr lang="pl-PL" sz="2000" b="1" i="1" dirty="0" err="1" smtClean="0">
                <a:latin typeface="Cambria" pitchFamily="18" charset="0"/>
                <a:ea typeface="Cambria" pitchFamily="18" charset="0"/>
              </a:rPr>
              <a:t>colonus</a:t>
            </a:r>
            <a:r>
              <a:rPr lang="pl-PL" sz="2000" b="1" i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pl-PL" sz="2000" b="1" i="1" dirty="0" err="1" smtClean="0">
                <a:latin typeface="Cambria" pitchFamily="18" charset="0"/>
                <a:ea typeface="Cambria" pitchFamily="18" charset="0"/>
              </a:rPr>
              <a:t>villae</a:t>
            </a:r>
            <a:r>
              <a:rPr lang="pl-PL" sz="2000" b="1" i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pl-PL" sz="2000" b="1" i="1" dirty="0" err="1" smtClean="0">
                <a:latin typeface="Cambria" pitchFamily="18" charset="0"/>
                <a:ea typeface="Cambria" pitchFamily="18" charset="0"/>
              </a:rPr>
              <a:t>inferioris</a:t>
            </a:r>
            <a:r>
              <a:rPr lang="pl-PL" sz="2000" b="1" i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pl-PL" sz="2000" b="1" i="1" dirty="0" err="1" smtClean="0">
                <a:latin typeface="Cambria" pitchFamily="18" charset="0"/>
                <a:ea typeface="Cambria" pitchFamily="18" charset="0"/>
              </a:rPr>
              <a:t>Krosczienko</a:t>
            </a:r>
            <a:r>
              <a:rPr lang="pl-PL" sz="2000" b="1" i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pl-PL" sz="2000" b="1" i="1" dirty="0" err="1" smtClean="0">
                <a:latin typeface="Cambria" pitchFamily="18" charset="0"/>
                <a:ea typeface="Cambria" pitchFamily="18" charset="0"/>
              </a:rPr>
              <a:t>subditus</a:t>
            </a:r>
            <a:r>
              <a:rPr lang="pl-PL" sz="2000" b="1" i="1" dirty="0" smtClean="0">
                <a:latin typeface="Cambria" pitchFamily="18" charset="0"/>
                <a:ea typeface="Cambria" pitchFamily="18" charset="0"/>
              </a:rPr>
              <a:t> SMR </a:t>
            </a:r>
            <a:r>
              <a:rPr lang="pl-PL" sz="2000" b="1" i="1" dirty="0" err="1" smtClean="0">
                <a:latin typeface="Cambria" pitchFamily="18" charset="0"/>
                <a:ea typeface="Cambria" pitchFamily="18" charset="0"/>
              </a:rPr>
              <a:t>iurisdictione</a:t>
            </a:r>
            <a:r>
              <a:rPr lang="pl-PL" sz="2000" b="1" i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pl-PL" sz="2000" b="1" i="1" dirty="0" err="1" smtClean="0">
                <a:latin typeface="Cambria" pitchFamily="18" charset="0"/>
                <a:ea typeface="Cambria" pitchFamily="18" charset="0"/>
              </a:rPr>
              <a:t>civilis</a:t>
            </a:r>
            <a:r>
              <a:rPr lang="pl-PL" sz="2000" dirty="0" smtClean="0">
                <a:latin typeface="Cambria" pitchFamily="18" charset="0"/>
                <a:ea typeface="Cambria" pitchFamily="18" charset="0"/>
              </a:rPr>
              <a:t>”, Maciej Wilusz z Krościenka Niżnego </a:t>
            </a:r>
            <a:r>
              <a:rPr lang="pl-PL" sz="2000" b="1" dirty="0" smtClean="0">
                <a:latin typeface="Cambria" pitchFamily="18" charset="0"/>
                <a:ea typeface="Cambria" pitchFamily="18" charset="0"/>
              </a:rPr>
              <a:t>„</a:t>
            </a:r>
            <a:r>
              <a:rPr lang="pl-PL" sz="2000" b="1" i="1" dirty="0" err="1" smtClean="0">
                <a:latin typeface="Cambria" pitchFamily="18" charset="0"/>
                <a:ea typeface="Cambria" pitchFamily="18" charset="0"/>
              </a:rPr>
              <a:t>advocatiae</a:t>
            </a:r>
            <a:r>
              <a:rPr lang="pl-PL" sz="2000" b="1" i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pl-PL" sz="2000" b="1" i="1" dirty="0" err="1" smtClean="0">
                <a:latin typeface="Cambria" pitchFamily="18" charset="0"/>
                <a:ea typeface="Cambria" pitchFamily="18" charset="0"/>
              </a:rPr>
              <a:t>Crosnense</a:t>
            </a:r>
            <a:r>
              <a:rPr lang="pl-PL" sz="2000" b="1" i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pl-PL" sz="2000" b="1" i="1" dirty="0" err="1" smtClean="0">
                <a:latin typeface="Cambria" pitchFamily="18" charset="0"/>
                <a:ea typeface="Cambria" pitchFamily="18" charset="0"/>
              </a:rPr>
              <a:t>colonus</a:t>
            </a:r>
            <a:r>
              <a:rPr lang="pl-PL" sz="2000" b="1" dirty="0" smtClean="0">
                <a:latin typeface="Cambria" pitchFamily="18" charset="0"/>
                <a:ea typeface="Cambria" pitchFamily="18" charset="0"/>
              </a:rPr>
              <a:t>” </a:t>
            </a:r>
            <a:r>
              <a:rPr lang="pl-PL" dirty="0" smtClean="0">
                <a:latin typeface="Cambria" pitchFamily="18" charset="0"/>
                <a:ea typeface="Cambria" pitchFamily="18" charset="0"/>
              </a:rPr>
              <a:t>[</a:t>
            </a:r>
            <a:r>
              <a:rPr lang="pl-PL" dirty="0" err="1" smtClean="0">
                <a:latin typeface="Cambria" pitchFamily="18" charset="0"/>
                <a:ea typeface="Cambria" pitchFamily="18" charset="0"/>
              </a:rPr>
              <a:t>APPrzem</a:t>
            </a:r>
            <a:r>
              <a:rPr lang="pl-PL" dirty="0" smtClean="0">
                <a:latin typeface="Cambria" pitchFamily="18" charset="0"/>
                <a:ea typeface="Cambria" pitchFamily="18" charset="0"/>
              </a:rPr>
              <a:t>., </a:t>
            </a:r>
            <a:r>
              <a:rPr lang="pl-PL" i="1" dirty="0" err="1" smtClean="0">
                <a:latin typeface="Cambria" pitchFamily="18" charset="0"/>
                <a:ea typeface="Cambria" pitchFamily="18" charset="0"/>
              </a:rPr>
              <a:t>Officium</a:t>
            </a:r>
            <a:r>
              <a:rPr lang="pl-PL" i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pl-PL" i="1" dirty="0" err="1" smtClean="0">
                <a:latin typeface="Cambria" pitchFamily="18" charset="0"/>
                <a:ea typeface="Cambria" pitchFamily="18" charset="0"/>
              </a:rPr>
              <a:t>Consular</a:t>
            </a:r>
            <a:r>
              <a:rPr lang="pl-PL" i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pl-PL" i="1" dirty="0" err="1" smtClean="0">
                <a:latin typeface="Cambria" pitchFamily="18" charset="0"/>
                <a:ea typeface="Cambria" pitchFamily="18" charset="0"/>
              </a:rPr>
              <a:t>Crosnense</a:t>
            </a:r>
            <a:r>
              <a:rPr lang="pl-PL" dirty="0" smtClean="0">
                <a:latin typeface="Cambria" pitchFamily="18" charset="0"/>
                <a:ea typeface="Cambria" pitchFamily="18" charset="0"/>
              </a:rPr>
              <a:t>, 16, s. 625]. </a:t>
            </a:r>
          </a:p>
          <a:p>
            <a:pPr algn="just"/>
            <a:endParaRPr lang="pl-PL" sz="600" dirty="0" smtClean="0">
              <a:latin typeface="Cambria" pitchFamily="18" charset="0"/>
              <a:ea typeface="Cambria" pitchFamily="18" charset="0"/>
            </a:endParaRPr>
          </a:p>
          <a:p>
            <a:endParaRPr lang="pl-PL" sz="400" dirty="0" smtClean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pl-PL" sz="2000" dirty="0" smtClean="0">
                <a:latin typeface="Cambria" pitchFamily="18" charset="0"/>
                <a:ea typeface="Cambria" pitchFamily="18" charset="0"/>
              </a:rPr>
              <a:t>Zdecydowanie najczęściej używano jednak formuły: „</a:t>
            </a:r>
            <a:r>
              <a:rPr lang="pl-PL" sz="2000" b="1" i="1" dirty="0" err="1" smtClean="0">
                <a:latin typeface="Cambria" pitchFamily="18" charset="0"/>
                <a:ea typeface="Cambria" pitchFamily="18" charset="0"/>
              </a:rPr>
              <a:t>colonus</a:t>
            </a:r>
            <a:r>
              <a:rPr lang="pl-PL" sz="2000" b="1" i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pl-PL" sz="2000" b="1" i="1" dirty="0" err="1" smtClean="0">
                <a:latin typeface="Cambria" pitchFamily="18" charset="0"/>
                <a:ea typeface="Cambria" pitchFamily="18" charset="0"/>
              </a:rPr>
              <a:t>villae</a:t>
            </a:r>
            <a:r>
              <a:rPr lang="pl-PL" sz="2000" b="1" i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pl-PL" sz="2000" b="1" i="1" dirty="0" err="1" smtClean="0">
                <a:latin typeface="Cambria" pitchFamily="18" charset="0"/>
                <a:ea typeface="Cambria" pitchFamily="18" charset="0"/>
              </a:rPr>
              <a:t>civilis</a:t>
            </a:r>
            <a:r>
              <a:rPr lang="pl-PL" sz="2000" dirty="0" smtClean="0">
                <a:latin typeface="Cambria" pitchFamily="18" charset="0"/>
                <a:ea typeface="Cambria" pitchFamily="18" charset="0"/>
              </a:rPr>
              <a:t>”.  Dość jednostronny charakter protokołów sądowych przedstawiający mieszkańców wsi jako petentów urzędów miejskich, nie do końca odpowiada rzeczywistości. </a:t>
            </a:r>
            <a:r>
              <a:rPr lang="pl-PL" sz="2000" b="1" dirty="0" smtClean="0">
                <a:latin typeface="Cambria" pitchFamily="18" charset="0"/>
                <a:ea typeface="Cambria" pitchFamily="18" charset="0"/>
              </a:rPr>
              <a:t>Życie publiczne chłopów koncentrowało się w pierwszym rzędzie na gruncie wewnętrznym, w ramach organizacji gromadzkiej, której przewodził i reprezentował ją na zewnątrz wójt zwany tutaj czasami </a:t>
            </a:r>
            <a:r>
              <a:rPr lang="pl-PL" sz="2000" b="1" dirty="0" err="1" smtClean="0">
                <a:latin typeface="Cambria" pitchFamily="18" charset="0"/>
                <a:ea typeface="Cambria" pitchFamily="18" charset="0"/>
              </a:rPr>
              <a:t>landwójtem</a:t>
            </a:r>
            <a:r>
              <a:rPr lang="pl-PL" sz="2000" b="1" dirty="0" smtClean="0">
                <a:latin typeface="Cambria" pitchFamily="18" charset="0"/>
                <a:ea typeface="Cambria" pitchFamily="18" charset="0"/>
              </a:rPr>
              <a:t>.</a:t>
            </a:r>
            <a:r>
              <a:rPr lang="pl-PL" sz="2000" dirty="0" smtClean="0">
                <a:latin typeface="Cambria" pitchFamily="18" charset="0"/>
                <a:ea typeface="Cambria" pitchFamily="18" charset="0"/>
              </a:rPr>
              <a:t> Pomagało mu od 3 do 8 ławników (przysiężnych). </a:t>
            </a:r>
          </a:p>
          <a:p>
            <a:pPr algn="just"/>
            <a:endParaRPr lang="pl-PL" sz="600" dirty="0" smtClean="0">
              <a:latin typeface="Cambria" pitchFamily="18" charset="0"/>
              <a:ea typeface="Cambria" pitchFamily="18" charset="0"/>
            </a:endParaRPr>
          </a:p>
          <a:p>
            <a:pPr algn="just"/>
            <a:endParaRPr lang="pl-PL" sz="400" dirty="0" smtClean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pl-PL" sz="2000" b="1" dirty="0" smtClean="0">
                <a:latin typeface="Cambria" pitchFamily="18" charset="0"/>
                <a:ea typeface="Cambria" pitchFamily="18" charset="0"/>
              </a:rPr>
              <a:t>Wsie krośnieńskie weszły w XVI stulecie z ukształtowanymi instytucjami samorządowymi. Rodzaje spraw sądowych nie odbiegały zapewne od charakteru spraw rozpatrywanych przez sądy miejskie, a różniły się tylko skalą wartości materialnej i przewinień oraz miejscem badań na przysłowiowym „gruncie”.  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42845" y="142852"/>
            <a:ext cx="8858312" cy="657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b="1" dirty="0" smtClean="0">
                <a:latin typeface="Cambria" pitchFamily="18" charset="0"/>
                <a:ea typeface="Cambria" pitchFamily="18" charset="0"/>
              </a:rPr>
              <a:t>Dlaczego mimo posiadania własnego organu sądowniczego tak wiele spraw kmiecych zapisywano do akt radzieckich i ławniczych, a nie do popularnych skądinąd ksiąg sądowych wiejskich? </a:t>
            </a:r>
            <a:r>
              <a:rPr lang="pl-PL" sz="2000" dirty="0" smtClean="0">
                <a:latin typeface="Cambria" pitchFamily="18" charset="0"/>
                <a:ea typeface="Cambria" pitchFamily="18" charset="0"/>
              </a:rPr>
              <a:t>Po prostu nie było takiej potrzeby utrwalania zdarzeń, skoro organ nadrzędny, rada i ława krośnieńska, prowadziły dokładne rejestry spraw cywilnych i karnych, również w odniesieniu do mieszkańców wsi podległych miastu. </a:t>
            </a:r>
          </a:p>
          <a:p>
            <a:pPr algn="just"/>
            <a:endParaRPr lang="pl-PL" sz="600" dirty="0" smtClean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pl-PL" sz="2000" b="1" dirty="0" smtClean="0">
                <a:latin typeface="Cambria" pitchFamily="18" charset="0"/>
                <a:ea typeface="Cambria" pitchFamily="18" charset="0"/>
              </a:rPr>
              <a:t>To w Krośnie zapisywano „ku pamięci” orzeczenia sądowe, umowy majątkowe, ważniejsze transakcje, długi, testamenty, inwentarze itd. Z lektury zachowanych źródeł wynika, że w żadnej ze wsi podmiejskich nie utrzymywano pisarza gromadzkiego. </a:t>
            </a:r>
            <a:r>
              <a:rPr lang="pl-PL" sz="2000" dirty="0" smtClean="0">
                <a:latin typeface="Cambria" pitchFamily="18" charset="0"/>
                <a:ea typeface="Cambria" pitchFamily="18" charset="0"/>
              </a:rPr>
              <a:t>Tutaj decydowało raczej miejsce popełnienia przestępstwa i jego skala. </a:t>
            </a:r>
          </a:p>
          <a:p>
            <a:pPr algn="just"/>
            <a:endParaRPr lang="pl-PL" sz="600" dirty="0" smtClean="0">
              <a:latin typeface="Cambria" pitchFamily="18" charset="0"/>
              <a:ea typeface="Cambria" pitchFamily="18" charset="0"/>
            </a:endParaRPr>
          </a:p>
          <a:p>
            <a:pPr algn="just"/>
            <a:endParaRPr lang="pl-PL" sz="400" dirty="0" smtClean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pl-PL" sz="2300" b="1" u="sng" dirty="0" smtClean="0">
                <a:latin typeface="Cambria" pitchFamily="18" charset="0"/>
                <a:ea typeface="Cambria" pitchFamily="18" charset="0"/>
              </a:rPr>
              <a:t>Powinności kmieci wsi miejskich oraz ich zajęcia pozarolnicze</a:t>
            </a:r>
          </a:p>
          <a:p>
            <a:pPr algn="just"/>
            <a:endParaRPr lang="pl-PL" sz="400" u="sng" dirty="0" smtClean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pl-PL" sz="2000" b="1" dirty="0" smtClean="0">
                <a:latin typeface="Cambria" pitchFamily="18" charset="0"/>
                <a:ea typeface="Cambria" pitchFamily="18" charset="0"/>
              </a:rPr>
              <a:t>We wsiach miejskich dał się odczuć znaczący wpływ urzędów i </a:t>
            </a:r>
            <a:r>
              <a:rPr lang="pl-PL" sz="2000" b="1" dirty="0" err="1" smtClean="0">
                <a:latin typeface="Cambria" pitchFamily="18" charset="0"/>
                <a:ea typeface="Cambria" pitchFamily="18" charset="0"/>
              </a:rPr>
              <a:t>urzęd-ników</a:t>
            </a:r>
            <a:r>
              <a:rPr lang="pl-PL" sz="2000" b="1" dirty="0" smtClean="0">
                <a:latin typeface="Cambria" pitchFamily="18" charset="0"/>
                <a:ea typeface="Cambria" pitchFamily="18" charset="0"/>
              </a:rPr>
              <a:t> krośnieńskich zwłaszcza w kwestiach administracyjnych, gospodarczych i prawnych. </a:t>
            </a:r>
            <a:r>
              <a:rPr lang="pl-PL" sz="2000" dirty="0" smtClean="0">
                <a:latin typeface="Cambria" pitchFamily="18" charset="0"/>
                <a:ea typeface="Cambria" pitchFamily="18" charset="0"/>
              </a:rPr>
              <a:t>Z drugiej strony mieszczanie, zajęci głównie kupiectwem i rzemiosłem, mniej zwracali uwagi na ścisłe egzekwowanie powinności od podległych im kmieci. </a:t>
            </a:r>
            <a:r>
              <a:rPr lang="pl-PL" sz="2000" b="1" dirty="0" smtClean="0">
                <a:latin typeface="Cambria" pitchFamily="18" charset="0"/>
                <a:ea typeface="Cambria" pitchFamily="18" charset="0"/>
              </a:rPr>
              <a:t>Kmiecie miejscy posiadali zatem więcej wolności od chłopów mieszkających w większości królewszczyzn, nie mówiąc już o dobrach prywatnych. </a:t>
            </a:r>
          </a:p>
          <a:p>
            <a:pPr algn="just"/>
            <a:endParaRPr lang="pl-PL" dirty="0"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14282" y="285728"/>
            <a:ext cx="8715436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b="1" dirty="0" smtClean="0">
                <a:latin typeface="Cambria" pitchFamily="18" charset="0"/>
                <a:ea typeface="Cambria" pitchFamily="18" charset="0"/>
              </a:rPr>
              <a:t>Czynnikiem nadającym swoisty charakter życiu wiejskiemu, było bliskie sąsiedztwo dynamicznie rozwijającego się zwłaszcza w XVI w. handlowego Krosna, w którym łatwiej było o pracę niż gdzie indziej. Zwłaszcza przy obsłudze miasta tętniącego życiem.</a:t>
            </a:r>
          </a:p>
          <a:p>
            <a:endParaRPr lang="pl-PL" sz="600" dirty="0" smtClean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pl-PL" sz="2000" dirty="0" smtClean="0">
                <a:latin typeface="Cambria" pitchFamily="18" charset="0"/>
                <a:ea typeface="Cambria" pitchFamily="18" charset="0"/>
              </a:rPr>
              <a:t>Z tych powodów pojawiła się tutaj </a:t>
            </a:r>
            <a:r>
              <a:rPr lang="pl-PL" sz="2000" b="1" dirty="0" smtClean="0">
                <a:latin typeface="Cambria" pitchFamily="18" charset="0"/>
                <a:ea typeface="Cambria" pitchFamily="18" charset="0"/>
              </a:rPr>
              <a:t>większa liczba kmieci – </a:t>
            </a:r>
            <a:r>
              <a:rPr lang="pl-PL" sz="2000" b="1" dirty="0" err="1" smtClean="0">
                <a:latin typeface="Cambria" pitchFamily="18" charset="0"/>
                <a:ea typeface="Cambria" pitchFamily="18" charset="0"/>
              </a:rPr>
              <a:t>dwuzawodowców</a:t>
            </a:r>
            <a:r>
              <a:rPr lang="pl-PL" sz="2000" b="1" dirty="0" smtClean="0">
                <a:latin typeface="Cambria" pitchFamily="18" charset="0"/>
                <a:ea typeface="Cambria" pitchFamily="18" charset="0"/>
              </a:rPr>
              <a:t> (np. uprawa roli i usługi furmańskie lub tkactwo)</a:t>
            </a:r>
            <a:r>
              <a:rPr lang="pl-PL" sz="2000" dirty="0" smtClean="0">
                <a:latin typeface="Cambria" pitchFamily="18" charset="0"/>
                <a:ea typeface="Cambria" pitchFamily="18" charset="0"/>
              </a:rPr>
              <a:t>. Mobilności zawodowej sprzyjała łatwość przenoszenia się na przedmieścia i awans do uprawianych tam zawodów. Z drugiej strony rzemiosła obecne na przedmieściach pojawiały się coraz częściej we wsiach miejskich. </a:t>
            </a:r>
          </a:p>
          <a:p>
            <a:endParaRPr lang="pl-PL" sz="600" dirty="0" smtClean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pl-PL" sz="2000" b="1" dirty="0" smtClean="0">
                <a:latin typeface="Cambria" pitchFamily="18" charset="0"/>
                <a:ea typeface="Cambria" pitchFamily="18" charset="0"/>
              </a:rPr>
              <a:t>Na Przedmieściu Niżnym przeważali garncarze </a:t>
            </a:r>
            <a:r>
              <a:rPr lang="pl-PL" sz="2000" dirty="0" smtClean="0">
                <a:latin typeface="Cambria" pitchFamily="18" charset="0"/>
                <a:ea typeface="Cambria" pitchFamily="18" charset="0"/>
              </a:rPr>
              <a:t>(oraz zduni) nad tkaczami, natomiast </a:t>
            </a:r>
            <a:r>
              <a:rPr lang="pl-PL" sz="2000" b="1" dirty="0" smtClean="0">
                <a:latin typeface="Cambria" pitchFamily="18" charset="0"/>
                <a:ea typeface="Cambria" pitchFamily="18" charset="0"/>
              </a:rPr>
              <a:t>na Wyżnym dominowali nad pozostałymi rzemiosłami </a:t>
            </a:r>
            <a:r>
              <a:rPr lang="pl-PL" sz="2000" b="1" dirty="0" err="1" smtClean="0">
                <a:latin typeface="Cambria" pitchFamily="18" charset="0"/>
                <a:ea typeface="Cambria" pitchFamily="18" charset="0"/>
              </a:rPr>
              <a:t>tkacze-płóciennicy</a:t>
            </a:r>
            <a:r>
              <a:rPr lang="pl-PL" sz="20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pl-PL" dirty="0" smtClean="0">
                <a:latin typeface="Cambria" pitchFamily="18" charset="0"/>
                <a:ea typeface="Cambria" pitchFamily="18" charset="0"/>
              </a:rPr>
              <a:t>[F. Leśniak, </a:t>
            </a:r>
            <a:r>
              <a:rPr lang="pl-PL" i="1" dirty="0" smtClean="0">
                <a:latin typeface="Cambria" pitchFamily="18" charset="0"/>
                <a:ea typeface="Cambria" pitchFamily="18" charset="0"/>
              </a:rPr>
              <a:t>Rzemieślnicy i kupcy w Krośnie (XVI – pierwsza połowa XVII wieku)</a:t>
            </a:r>
            <a:r>
              <a:rPr lang="pl-PL" dirty="0" smtClean="0">
                <a:latin typeface="Cambria" pitchFamily="18" charset="0"/>
                <a:ea typeface="Cambria" pitchFamily="18" charset="0"/>
              </a:rPr>
              <a:t>, Kraków 1999, tab. 3]</a:t>
            </a:r>
            <a:r>
              <a:rPr lang="pl-PL" sz="2000" dirty="0" smtClean="0">
                <a:latin typeface="Cambria" pitchFamily="18" charset="0"/>
                <a:ea typeface="Cambria" pitchFamily="18" charset="0"/>
              </a:rPr>
              <a:t>. </a:t>
            </a:r>
          </a:p>
          <a:p>
            <a:pPr algn="just"/>
            <a:endParaRPr lang="pl-PL" sz="400" dirty="0" smtClean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pl-PL" sz="2000" b="1" dirty="0" smtClean="0">
                <a:latin typeface="Cambria" pitchFamily="18" charset="0"/>
                <a:ea typeface="Cambria" pitchFamily="18" charset="0"/>
              </a:rPr>
              <a:t>Dlatego w przylegających: do Przedmieścia Niżnego Białobrzegach mieszkało najwięcej garncarzy, natomiast do Przedmieścia Wyżnego Krościenku Niżnym  – tkaczy.  </a:t>
            </a:r>
            <a:r>
              <a:rPr lang="pl-PL" sz="2000" dirty="0" smtClean="0">
                <a:latin typeface="Cambria" pitchFamily="18" charset="0"/>
                <a:ea typeface="Cambria" pitchFamily="18" charset="0"/>
              </a:rPr>
              <a:t>Na rynku lokalnym, w wymianie między miastem a wsią, dominowały jak wszędzie towary rolne z jednej strony, a z drugiej wyroby rzemieślnicze i usługi typu miejskiego. 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85720" y="214290"/>
            <a:ext cx="8572559" cy="6940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 smtClean="0">
                <a:latin typeface="Cambria" pitchFamily="18" charset="0"/>
                <a:ea typeface="Cambria" pitchFamily="18" charset="0"/>
              </a:rPr>
              <a:t>Wsie krośnieńskie korzystały jednak dodatkowo na sąsiedztwie ponadlokalnego centrum handlowego. </a:t>
            </a:r>
            <a:r>
              <a:rPr lang="pl-PL" sz="2000" b="1" dirty="0" smtClean="0">
                <a:latin typeface="Cambria" pitchFamily="18" charset="0"/>
                <a:ea typeface="Cambria" pitchFamily="18" charset="0"/>
              </a:rPr>
              <a:t>Dodatkowym źródłem zarobku mieszkańców tych wsi było zaangażowanie ich w produkcję miejscowego płótna i sukna, zwłaszcza w dostarczanie surowców (len, wełna) i półproduktu (przędzy).</a:t>
            </a:r>
          </a:p>
          <a:p>
            <a:pPr algn="just"/>
            <a:endParaRPr lang="pl-PL" sz="600" b="1" dirty="0" smtClean="0">
              <a:latin typeface="Cambria" pitchFamily="18" charset="0"/>
              <a:ea typeface="Cambria" pitchFamily="18" charset="0"/>
            </a:endParaRPr>
          </a:p>
          <a:p>
            <a:pPr algn="just"/>
            <a:endParaRPr lang="pl-PL" sz="600" b="1" dirty="0" smtClean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pl-PL" sz="2300" b="1" u="sng" dirty="0" smtClean="0">
                <a:latin typeface="Cambria" pitchFamily="18" charset="0"/>
                <a:ea typeface="Cambria" pitchFamily="18" charset="0"/>
              </a:rPr>
              <a:t>Furmani z Białobrzegów i Krościenka Niżnego</a:t>
            </a:r>
          </a:p>
          <a:p>
            <a:pPr algn="just"/>
            <a:endParaRPr lang="pl-PL" sz="200" b="1" u="sng" dirty="0" smtClean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pl-PL" sz="2000" dirty="0" smtClean="0">
                <a:latin typeface="Cambria" pitchFamily="18" charset="0"/>
                <a:ea typeface="Cambria" pitchFamily="18" charset="0"/>
              </a:rPr>
              <a:t>Znaczącą reprezentację zawodową tworzyli furmani dysponujący wozem i </a:t>
            </a:r>
            <a:r>
              <a:rPr lang="pl-PL" sz="2000" dirty="0" err="1" smtClean="0">
                <a:latin typeface="Cambria" pitchFamily="18" charset="0"/>
                <a:ea typeface="Cambria" pitchFamily="18" charset="0"/>
              </a:rPr>
              <a:t>za-przęgiem</a:t>
            </a:r>
            <a:r>
              <a:rPr lang="pl-PL" sz="2000" dirty="0" smtClean="0">
                <a:latin typeface="Cambria" pitchFamily="18" charset="0"/>
                <a:ea typeface="Cambria" pitchFamily="18" charset="0"/>
              </a:rPr>
              <a:t>. Doręczali oni do miejsc przeznaczenia nie tylko towary, ale i pieniądze, kontrakty, pisma urzędowe i inne. </a:t>
            </a:r>
          </a:p>
          <a:p>
            <a:pPr algn="just"/>
            <a:endParaRPr lang="pl-PL" sz="600" b="1" dirty="0" smtClean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pl-PL" sz="2000" b="1" dirty="0" smtClean="0">
                <a:latin typeface="Cambria" pitchFamily="18" charset="0"/>
                <a:ea typeface="Cambria" pitchFamily="18" charset="0"/>
              </a:rPr>
              <a:t>Zajęcie furmańskie było cenione wyjątkowo, co znalazło odzwierciedlenie w przywileju królewskim (potwierdzonym w drugiej połowie XVII w. przez Jana Kazimierza), oddającym posługi transportowe kmieciom Białobrzegów, Głowienki, Krościenka Niżnego i Suchodołu na wyłączność. </a:t>
            </a:r>
          </a:p>
          <a:p>
            <a:pPr algn="just"/>
            <a:endParaRPr lang="pl-PL" sz="600" dirty="0" smtClean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pl-PL" sz="2000" dirty="0" smtClean="0">
                <a:latin typeface="Cambria" pitchFamily="18" charset="0"/>
                <a:ea typeface="Cambria" pitchFamily="18" charset="0"/>
              </a:rPr>
              <a:t>Najczęściej pojawiające się określenie </a:t>
            </a:r>
            <a:r>
              <a:rPr lang="pl-PL" sz="2000" b="1" i="1" dirty="0" err="1" smtClean="0">
                <a:latin typeface="Cambria" pitchFamily="18" charset="0"/>
                <a:ea typeface="Cambria" pitchFamily="18" charset="0"/>
              </a:rPr>
              <a:t>vectores</a:t>
            </a:r>
            <a:r>
              <a:rPr lang="pl-PL" sz="2000" b="1" i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pl-PL" sz="2000" b="1" i="1" dirty="0" err="1" smtClean="0">
                <a:latin typeface="Cambria" pitchFamily="18" charset="0"/>
                <a:ea typeface="Cambria" pitchFamily="18" charset="0"/>
              </a:rPr>
              <a:t>crosnensis</a:t>
            </a:r>
            <a:r>
              <a:rPr lang="pl-PL" sz="2000" dirty="0" smtClean="0">
                <a:latin typeface="Cambria" pitchFamily="18" charset="0"/>
                <a:ea typeface="Cambria" pitchFamily="18" charset="0"/>
              </a:rPr>
              <a:t> miało świadczyć o wysokim poziomie usług furmanów z Krosna, a właściwie z jego wsi miejskich. Stawało się ich znakiem firmowym. W wieku XVI, a więc w latach największego rozkwitu handlu, wytworzyła się nawet specjalizacja obejmująca furmanów przewożących beczki z winem (</a:t>
            </a:r>
            <a:r>
              <a:rPr lang="pl-PL" sz="2000" b="1" i="1" dirty="0" err="1" smtClean="0">
                <a:latin typeface="Cambria" pitchFamily="18" charset="0"/>
                <a:ea typeface="Cambria" pitchFamily="18" charset="0"/>
              </a:rPr>
              <a:t>vectores</a:t>
            </a:r>
            <a:r>
              <a:rPr lang="pl-PL" sz="2000" b="1" i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pl-PL" sz="2000" b="1" i="1" dirty="0" err="1" smtClean="0">
                <a:latin typeface="Cambria" pitchFamily="18" charset="0"/>
                <a:ea typeface="Cambria" pitchFamily="18" charset="0"/>
              </a:rPr>
              <a:t>vini</a:t>
            </a:r>
            <a:r>
              <a:rPr lang="pl-PL" sz="2000" dirty="0" smtClean="0">
                <a:latin typeface="Cambria" pitchFamily="18" charset="0"/>
                <a:ea typeface="Cambria" pitchFamily="18" charset="0"/>
              </a:rPr>
              <a:t>). </a:t>
            </a:r>
          </a:p>
          <a:p>
            <a:pPr algn="just"/>
            <a:endParaRPr lang="pl-PL" dirty="0" smtClean="0">
              <a:latin typeface="Cambria" pitchFamily="18" charset="0"/>
              <a:ea typeface="Cambria" pitchFamily="18" charset="0"/>
            </a:endParaRPr>
          </a:p>
          <a:p>
            <a:pPr algn="just"/>
            <a:endParaRPr lang="pl-PL" b="1" dirty="0"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42844" y="142852"/>
            <a:ext cx="8786873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b="1" u="sng" dirty="0" smtClean="0">
                <a:latin typeface="Cambria" pitchFamily="18" charset="0"/>
                <a:ea typeface="Cambria" pitchFamily="18" charset="0"/>
              </a:rPr>
              <a:t>Kmiecie z Białobrzegów i Krościenka w piechocie wybranieckiej</a:t>
            </a:r>
            <a:endParaRPr lang="pl-PL" sz="2200" u="sng" dirty="0" smtClean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pl-PL" sz="2000" dirty="0" smtClean="0">
                <a:latin typeface="Cambria" pitchFamily="18" charset="0"/>
                <a:ea typeface="Cambria" pitchFamily="18" charset="0"/>
              </a:rPr>
              <a:t>Od uchwalenia konstytucji sejmu 1578 r. o utworzeniu piechoty łanowej przybyło chłopów uprzywilejowanych ze względu na świadczoną służbę wojskową. Zwano ją też </a:t>
            </a:r>
            <a:r>
              <a:rPr lang="pl-PL" sz="2000" b="1" dirty="0" smtClean="0">
                <a:latin typeface="Cambria" pitchFamily="18" charset="0"/>
                <a:ea typeface="Cambria" pitchFamily="18" charset="0"/>
              </a:rPr>
              <a:t>piechotą wybraniecką, bo tworzyli ją chłopi wsi królewskich osadzeni na gospodarstwach wybranych w proporcji 1 łan wybraniecki na 20 łanów</a:t>
            </a:r>
            <a:r>
              <a:rPr lang="pl-PL" sz="2000" dirty="0" smtClean="0">
                <a:latin typeface="Cambria" pitchFamily="18" charset="0"/>
                <a:ea typeface="Cambria" pitchFamily="18" charset="0"/>
              </a:rPr>
              <a:t>. W zamian za gotowość do służby wybrańcy uwolnieni zostali od świadczeń, posiedli prawo do propinacji, wolnego wrębu do lasu, niekiedy do posiadania młyna. </a:t>
            </a:r>
            <a:r>
              <a:rPr lang="pl-PL" sz="2000" b="1" dirty="0" smtClean="0">
                <a:latin typeface="Cambria" pitchFamily="18" charset="0"/>
                <a:ea typeface="Cambria" pitchFamily="18" charset="0"/>
              </a:rPr>
              <a:t>Wybraniectwa z reguły dziedziczono, stwarzały zatem okazję do awansu społecznego rodziny wybrańca.  </a:t>
            </a:r>
          </a:p>
          <a:p>
            <a:endParaRPr lang="pl-PL" sz="400" dirty="0" smtClean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pl-PL" sz="2000" b="1" dirty="0" smtClean="0">
                <a:latin typeface="Cambria" pitchFamily="18" charset="0"/>
                <a:ea typeface="Cambria" pitchFamily="18" charset="0"/>
              </a:rPr>
              <a:t>Taką drogę poprawienia bytu materialnego i awansu społecznego wykorzystywano skrzętnie również we wsiach miejskich królewskiego Krosna. Nawet w niektórych okresach nadużywano. </a:t>
            </a:r>
            <a:r>
              <a:rPr lang="pl-PL" sz="2000" dirty="0" smtClean="0">
                <a:latin typeface="Cambria" pitchFamily="18" charset="0"/>
                <a:ea typeface="Cambria" pitchFamily="18" charset="0"/>
              </a:rPr>
              <a:t>W roku 1581 na wojnę z Moskwą wezwany został</a:t>
            </a:r>
            <a:r>
              <a:rPr lang="pl-PL" sz="2000" b="1" dirty="0" smtClean="0">
                <a:latin typeface="Cambria" pitchFamily="18" charset="0"/>
                <a:ea typeface="Cambria" pitchFamily="18" charset="0"/>
              </a:rPr>
              <a:t> Stanisław Jasionek z Białobrzegów. </a:t>
            </a:r>
            <a:r>
              <a:rPr lang="pl-PL" sz="2000" dirty="0" smtClean="0">
                <a:latin typeface="Cambria" pitchFamily="18" charset="0"/>
                <a:ea typeface="Cambria" pitchFamily="18" charset="0"/>
              </a:rPr>
              <a:t>W r. 1625 Białobrzegi w piechocie wybranieckiej reprezentował</a:t>
            </a:r>
            <a:r>
              <a:rPr lang="pl-PL" sz="2000" b="1" dirty="0" smtClean="0">
                <a:latin typeface="Cambria" pitchFamily="18" charset="0"/>
                <a:ea typeface="Cambria" pitchFamily="18" charset="0"/>
              </a:rPr>
              <a:t> Wojciech </a:t>
            </a:r>
            <a:r>
              <a:rPr lang="pl-PL" sz="2000" b="1" dirty="0" err="1" smtClean="0">
                <a:latin typeface="Cambria" pitchFamily="18" charset="0"/>
                <a:ea typeface="Cambria" pitchFamily="18" charset="0"/>
              </a:rPr>
              <a:t>Mertowicz</a:t>
            </a:r>
            <a:r>
              <a:rPr lang="pl-PL" sz="2000" b="1" dirty="0" smtClean="0">
                <a:latin typeface="Cambria" pitchFamily="18" charset="0"/>
                <a:ea typeface="Cambria" pitchFamily="18" charset="0"/>
              </a:rPr>
              <a:t> (</a:t>
            </a:r>
            <a:r>
              <a:rPr lang="pl-PL" sz="2000" b="1" dirty="0" err="1" smtClean="0">
                <a:latin typeface="Cambria" pitchFamily="18" charset="0"/>
                <a:ea typeface="Cambria" pitchFamily="18" charset="0"/>
              </a:rPr>
              <a:t>Felnarczyk</a:t>
            </a:r>
            <a:r>
              <a:rPr lang="pl-PL" sz="2000" b="1" dirty="0" smtClean="0">
                <a:latin typeface="Cambria" pitchFamily="18" charset="0"/>
                <a:ea typeface="Cambria" pitchFamily="18" charset="0"/>
              </a:rPr>
              <a:t>). </a:t>
            </a:r>
            <a:r>
              <a:rPr lang="pl-PL" sz="2000" dirty="0" smtClean="0">
                <a:latin typeface="Cambria" pitchFamily="18" charset="0"/>
                <a:ea typeface="Cambria" pitchFamily="18" charset="0"/>
              </a:rPr>
              <a:t>W tym samym czasie z Krościenka Niżnego odnotowano trzech wybrańców: </a:t>
            </a:r>
            <a:r>
              <a:rPr lang="pl-PL" sz="2000" b="1" dirty="0" smtClean="0">
                <a:latin typeface="Cambria" pitchFamily="18" charset="0"/>
                <a:ea typeface="Cambria" pitchFamily="18" charset="0"/>
              </a:rPr>
              <a:t>Tomasza </a:t>
            </a:r>
            <a:r>
              <a:rPr lang="pl-PL" sz="2000" b="1" dirty="0" err="1" smtClean="0">
                <a:latin typeface="Cambria" pitchFamily="18" charset="0"/>
                <a:ea typeface="Cambria" pitchFamily="18" charset="0"/>
              </a:rPr>
              <a:t>Habrta</a:t>
            </a:r>
            <a:r>
              <a:rPr lang="pl-PL" sz="2000" dirty="0" smtClean="0">
                <a:latin typeface="Cambria" pitchFamily="18" charset="0"/>
                <a:ea typeface="Cambria" pitchFamily="18" charset="0"/>
              </a:rPr>
              <a:t>, </a:t>
            </a:r>
            <a:r>
              <a:rPr lang="pl-PL" sz="2000" b="1" dirty="0" smtClean="0">
                <a:latin typeface="Cambria" pitchFamily="18" charset="0"/>
                <a:ea typeface="Cambria" pitchFamily="18" charset="0"/>
              </a:rPr>
              <a:t>Tomasz </a:t>
            </a:r>
            <a:r>
              <a:rPr lang="pl-PL" sz="2000" b="1" dirty="0" err="1" smtClean="0">
                <a:latin typeface="Cambria" pitchFamily="18" charset="0"/>
                <a:ea typeface="Cambria" pitchFamily="18" charset="0"/>
              </a:rPr>
              <a:t>Krobara</a:t>
            </a:r>
            <a:r>
              <a:rPr lang="pl-PL" sz="2000" b="1" dirty="0" smtClean="0">
                <a:latin typeface="Cambria" pitchFamily="18" charset="0"/>
                <a:ea typeface="Cambria" pitchFamily="18" charset="0"/>
              </a:rPr>
              <a:t> i Stefana Wilusza.</a:t>
            </a:r>
            <a:endParaRPr lang="pl-PL" sz="2000" dirty="0" smtClean="0">
              <a:latin typeface="Cambria" pitchFamily="18" charset="0"/>
              <a:ea typeface="Cambria" pitchFamily="18" charset="0"/>
            </a:endParaRPr>
          </a:p>
          <a:p>
            <a:pPr algn="just"/>
            <a:endParaRPr lang="pl-PL" sz="400" dirty="0" smtClean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pl-PL" sz="2000" b="1" dirty="0" smtClean="0">
                <a:latin typeface="Cambria" pitchFamily="18" charset="0"/>
                <a:ea typeface="Cambria" pitchFamily="18" charset="0"/>
              </a:rPr>
              <a:t>Wojciech </a:t>
            </a:r>
            <a:r>
              <a:rPr lang="pl-PL" sz="2000" b="1" dirty="0" err="1" smtClean="0">
                <a:latin typeface="Cambria" pitchFamily="18" charset="0"/>
                <a:ea typeface="Cambria" pitchFamily="18" charset="0"/>
              </a:rPr>
              <a:t>Merthowicz</a:t>
            </a:r>
            <a:r>
              <a:rPr lang="pl-PL" sz="2000" dirty="0" smtClean="0">
                <a:latin typeface="Cambria" pitchFamily="18" charset="0"/>
                <a:ea typeface="Cambria" pitchFamily="18" charset="0"/>
              </a:rPr>
              <a:t>, który mieszkał w Suchodole, a od 1625 r. był wybrańcem z Białobrzegów </a:t>
            </a:r>
            <a:r>
              <a:rPr lang="pl-PL" dirty="0" smtClean="0">
                <a:latin typeface="Cambria" pitchFamily="18" charset="0"/>
                <a:ea typeface="Cambria" pitchFamily="18" charset="0"/>
              </a:rPr>
              <a:t>[</a:t>
            </a:r>
            <a:r>
              <a:rPr lang="pl-PL" dirty="0" err="1" smtClean="0">
                <a:latin typeface="Cambria" pitchFamily="18" charset="0"/>
                <a:ea typeface="Cambria" pitchFamily="18" charset="0"/>
              </a:rPr>
              <a:t>APPrzem</a:t>
            </a:r>
            <a:r>
              <a:rPr lang="pl-PL" dirty="0" smtClean="0">
                <a:latin typeface="Cambria" pitchFamily="18" charset="0"/>
                <a:ea typeface="Cambria" pitchFamily="18" charset="0"/>
              </a:rPr>
              <a:t>., </a:t>
            </a:r>
            <a:r>
              <a:rPr lang="pl-PL" i="1" dirty="0" err="1" smtClean="0">
                <a:latin typeface="Cambria" pitchFamily="18" charset="0"/>
                <a:ea typeface="Cambria" pitchFamily="18" charset="0"/>
              </a:rPr>
              <a:t>Officium</a:t>
            </a:r>
            <a:r>
              <a:rPr lang="pl-PL" i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pl-PL" i="1" dirty="0" err="1" smtClean="0">
                <a:latin typeface="Cambria" pitchFamily="18" charset="0"/>
                <a:ea typeface="Cambria" pitchFamily="18" charset="0"/>
              </a:rPr>
              <a:t>Consulare</a:t>
            </a:r>
            <a:r>
              <a:rPr lang="pl-PL" i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pl-PL" i="1" dirty="0" err="1" smtClean="0">
                <a:latin typeface="Cambria" pitchFamily="18" charset="0"/>
                <a:ea typeface="Cambria" pitchFamily="18" charset="0"/>
              </a:rPr>
              <a:t>Crosnense</a:t>
            </a:r>
            <a:r>
              <a:rPr lang="pl-PL" dirty="0" smtClean="0">
                <a:latin typeface="Cambria" pitchFamily="18" charset="0"/>
                <a:ea typeface="Cambria" pitchFamily="18" charset="0"/>
              </a:rPr>
              <a:t>, nr 12, s. 12, 61-63, 335, 401, 424, 650, 1032, 1040, 1375-1376 (1623-1630)]. </a:t>
            </a:r>
          </a:p>
          <a:p>
            <a:endParaRPr lang="pl-PL" sz="2000" dirty="0"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14283" y="-24"/>
            <a:ext cx="8786874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300" b="1" u="sng" dirty="0" smtClean="0">
                <a:latin typeface="Cambria" pitchFamily="18" charset="0"/>
                <a:ea typeface="Cambria" pitchFamily="18" charset="0"/>
              </a:rPr>
              <a:t>Dostęp do młyna miejskiego</a:t>
            </a:r>
          </a:p>
          <a:p>
            <a:endParaRPr lang="pl-PL" sz="200" b="1" u="sng" dirty="0" smtClean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pl-PL" sz="2000" b="1" dirty="0" smtClean="0">
                <a:latin typeface="Cambria" pitchFamily="18" charset="0"/>
                <a:ea typeface="Cambria" pitchFamily="18" charset="0"/>
              </a:rPr>
              <a:t>W kontrakcie dzierżawnym z 1592 r. o młyn krośnieński</a:t>
            </a:r>
            <a:r>
              <a:rPr lang="pl-PL" sz="2000" dirty="0" smtClean="0">
                <a:latin typeface="Cambria" pitchFamily="18" charset="0"/>
                <a:ea typeface="Cambria" pitchFamily="18" charset="0"/>
              </a:rPr>
              <a:t>,</a:t>
            </a:r>
            <a:r>
              <a:rPr lang="pl-PL" sz="20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pl-PL" sz="2000" dirty="0" smtClean="0">
                <a:latin typeface="Cambria" pitchFamily="18" charset="0"/>
                <a:ea typeface="Cambria" pitchFamily="18" charset="0"/>
              </a:rPr>
              <a:t>zapisano (obowiązujące zapewne dłuższy już czas) sformułowania dotyczące propinacji, w myśl których </a:t>
            </a:r>
            <a:r>
              <a:rPr lang="pl-PL" sz="2000" b="1" dirty="0" smtClean="0">
                <a:latin typeface="Cambria" pitchFamily="18" charset="0"/>
                <a:ea typeface="Cambria" pitchFamily="18" charset="0"/>
              </a:rPr>
              <a:t>mieszkańcy 4 wsi miejskich: </a:t>
            </a:r>
            <a:r>
              <a:rPr lang="pl-PL" sz="2000" b="1" i="1" dirty="0" smtClean="0">
                <a:latin typeface="Cambria" pitchFamily="18" charset="0"/>
                <a:ea typeface="Cambria" pitchFamily="18" charset="0"/>
              </a:rPr>
              <a:t>powinni w młynie krośnieńskim brać słody piwne i gorzałczane „zwykłym sposobem”</a:t>
            </a:r>
            <a:r>
              <a:rPr lang="pl-PL" b="1" i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pl-PL" dirty="0" smtClean="0">
                <a:latin typeface="Cambria" pitchFamily="18" charset="0"/>
                <a:ea typeface="Cambria" pitchFamily="18" charset="0"/>
              </a:rPr>
              <a:t>[</a:t>
            </a:r>
            <a:r>
              <a:rPr lang="pl-PL" dirty="0" err="1" smtClean="0">
                <a:latin typeface="Cambria" pitchFamily="18" charset="0"/>
                <a:ea typeface="Cambria" pitchFamily="18" charset="0"/>
              </a:rPr>
              <a:t>APPrzem</a:t>
            </a:r>
            <a:r>
              <a:rPr lang="pl-PL" dirty="0" smtClean="0">
                <a:latin typeface="Cambria" pitchFamily="18" charset="0"/>
                <a:ea typeface="Cambria" pitchFamily="18" charset="0"/>
              </a:rPr>
              <a:t>., </a:t>
            </a:r>
            <a:r>
              <a:rPr lang="pl-PL" i="1" dirty="0" err="1" smtClean="0">
                <a:latin typeface="Cambria" pitchFamily="18" charset="0"/>
                <a:ea typeface="Cambria" pitchFamily="18" charset="0"/>
              </a:rPr>
              <a:t>Officium</a:t>
            </a:r>
            <a:r>
              <a:rPr lang="pl-PL" i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pl-PL" i="1" dirty="0" err="1" smtClean="0">
                <a:latin typeface="Cambria" pitchFamily="18" charset="0"/>
                <a:ea typeface="Cambria" pitchFamily="18" charset="0"/>
              </a:rPr>
              <a:t>Scabinalae</a:t>
            </a:r>
            <a:r>
              <a:rPr lang="pl-PL" i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pl-PL" i="1" dirty="0" err="1" smtClean="0">
                <a:latin typeface="Cambria" pitchFamily="18" charset="0"/>
                <a:ea typeface="Cambria" pitchFamily="18" charset="0"/>
              </a:rPr>
              <a:t>Crosnense</a:t>
            </a:r>
            <a:r>
              <a:rPr lang="pl-PL" dirty="0" smtClean="0">
                <a:latin typeface="Cambria" pitchFamily="18" charset="0"/>
                <a:ea typeface="Cambria" pitchFamily="18" charset="0"/>
              </a:rPr>
              <a:t>, nr 11, s. 283]. </a:t>
            </a:r>
          </a:p>
          <a:p>
            <a:pPr algn="just"/>
            <a:endParaRPr lang="pl-PL" sz="400" dirty="0" smtClean="0">
              <a:latin typeface="Cambria" pitchFamily="18" charset="0"/>
              <a:ea typeface="Cambria" pitchFamily="18" charset="0"/>
            </a:endParaRPr>
          </a:p>
          <a:p>
            <a:endParaRPr lang="pl-PL" sz="600" dirty="0" smtClean="0">
              <a:latin typeface="Cambria" pitchFamily="18" charset="0"/>
              <a:ea typeface="Cambria" pitchFamily="18" charset="0"/>
            </a:endParaRPr>
          </a:p>
          <a:p>
            <a:r>
              <a:rPr lang="pl-PL" sz="2100" b="1" u="sng" dirty="0" smtClean="0">
                <a:latin typeface="Cambria" pitchFamily="18" charset="0"/>
                <a:ea typeface="Cambria" pitchFamily="18" charset="0"/>
              </a:rPr>
              <a:t>Wykup ziemi przez bogatych mieszczan i kmieci</a:t>
            </a:r>
          </a:p>
          <a:p>
            <a:endParaRPr lang="pl-PL" sz="400" b="1" u="sng" dirty="0" smtClean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pl-PL" sz="2000" dirty="0" smtClean="0">
                <a:latin typeface="Cambria" pitchFamily="18" charset="0"/>
                <a:ea typeface="Cambria" pitchFamily="18" charset="0"/>
              </a:rPr>
              <a:t>W drugiej połowie XVI stulecia obserwuje się proces wykupywania ról miejskich publicznych przez osoby prywatne – </a:t>
            </a:r>
            <a:r>
              <a:rPr lang="pl-PL" sz="2000" b="1" dirty="0" smtClean="0">
                <a:latin typeface="Cambria" pitchFamily="18" charset="0"/>
                <a:ea typeface="Cambria" pitchFamily="18" charset="0"/>
              </a:rPr>
              <a:t>w Białobrzegach </a:t>
            </a:r>
            <a:r>
              <a:rPr lang="pl-PL" sz="2000" dirty="0" smtClean="0">
                <a:latin typeface="Cambria" pitchFamily="18" charset="0"/>
                <a:ea typeface="Cambria" pitchFamily="18" charset="0"/>
              </a:rPr>
              <a:t>uczynili to m.in.: </a:t>
            </a:r>
            <a:r>
              <a:rPr lang="pl-PL" sz="2000" b="1" dirty="0" smtClean="0">
                <a:latin typeface="Cambria" pitchFamily="18" charset="0"/>
                <a:ea typeface="Cambria" pitchFamily="18" charset="0"/>
              </a:rPr>
              <a:t>Marcin </a:t>
            </a:r>
            <a:r>
              <a:rPr lang="pl-PL" sz="2000" b="1" dirty="0" err="1" smtClean="0">
                <a:latin typeface="Cambria" pitchFamily="18" charset="0"/>
                <a:ea typeface="Cambria" pitchFamily="18" charset="0"/>
              </a:rPr>
              <a:t>Krzysztofowicz</a:t>
            </a:r>
            <a:r>
              <a:rPr lang="pl-PL" sz="2000" b="1" dirty="0" smtClean="0">
                <a:latin typeface="Cambria" pitchFamily="18" charset="0"/>
                <a:ea typeface="Cambria" pitchFamily="18" charset="0"/>
              </a:rPr>
              <a:t> krawiec, Stanisław Pudłowski kuśnierz, Jan </a:t>
            </a:r>
            <a:r>
              <a:rPr lang="pl-PL" sz="2000" b="1" dirty="0" err="1" smtClean="0">
                <a:latin typeface="Cambria" pitchFamily="18" charset="0"/>
                <a:ea typeface="Cambria" pitchFamily="18" charset="0"/>
              </a:rPr>
              <a:t>Mrozowicz</a:t>
            </a:r>
            <a:r>
              <a:rPr lang="pl-PL" sz="2000" b="1" dirty="0" smtClean="0">
                <a:latin typeface="Cambria" pitchFamily="18" charset="0"/>
                <a:ea typeface="Cambria" pitchFamily="18" charset="0"/>
              </a:rPr>
              <a:t> piekarz</a:t>
            </a:r>
            <a:r>
              <a:rPr lang="pl-PL" sz="2000" dirty="0" smtClean="0">
                <a:latin typeface="Cambria" pitchFamily="18" charset="0"/>
                <a:ea typeface="Cambria" pitchFamily="18" charset="0"/>
              </a:rPr>
              <a:t>, a w drugiej połowie XVI w. co najmniej 10 kmieci: </a:t>
            </a:r>
            <a:r>
              <a:rPr lang="pl-PL" sz="2000" b="1" dirty="0" smtClean="0">
                <a:latin typeface="Cambria" pitchFamily="18" charset="0"/>
                <a:ea typeface="Cambria" pitchFamily="18" charset="0"/>
              </a:rPr>
              <a:t>Jan Ptak, Stanisław Jasionek, Stanisław Bączałka wójt, Stanisław Wilk, Franciszek Król, Stanisław Żywiec, Wojciech </a:t>
            </a:r>
            <a:r>
              <a:rPr lang="pl-PL" sz="2000" b="1" dirty="0" err="1" smtClean="0">
                <a:latin typeface="Cambria" pitchFamily="18" charset="0"/>
                <a:ea typeface="Cambria" pitchFamily="18" charset="0"/>
              </a:rPr>
              <a:t>Szubowicz</a:t>
            </a:r>
            <a:r>
              <a:rPr lang="pl-PL" sz="2000" b="1" dirty="0" smtClean="0">
                <a:latin typeface="Cambria" pitchFamily="18" charset="0"/>
                <a:ea typeface="Cambria" pitchFamily="18" charset="0"/>
              </a:rPr>
              <a:t>, Wojciech Kania, Wacław Bączałka, Jan Szala</a:t>
            </a:r>
            <a:r>
              <a:rPr lang="pl-PL" sz="2000" dirty="0" smtClean="0">
                <a:latin typeface="Cambria" pitchFamily="18" charset="0"/>
                <a:ea typeface="Cambria" pitchFamily="18" charset="0"/>
              </a:rPr>
              <a:t>  – w Krościenku Niżnym natomiast: </a:t>
            </a:r>
            <a:r>
              <a:rPr lang="pl-PL" sz="2000" b="1" dirty="0" smtClean="0">
                <a:latin typeface="Cambria" pitchFamily="18" charset="0"/>
                <a:ea typeface="Cambria" pitchFamily="18" charset="0"/>
              </a:rPr>
              <a:t>Stanisław Dubiel Suchodolski</a:t>
            </a:r>
            <a:r>
              <a:rPr lang="pl-PL" sz="2000" dirty="0" smtClean="0">
                <a:latin typeface="Cambria" pitchFamily="18" charset="0"/>
                <a:ea typeface="Cambria" pitchFamily="18" charset="0"/>
              </a:rPr>
              <a:t> oraz w drugiej połowie XVI w. co najmniej 12 kmieci tam mieszkających: </a:t>
            </a:r>
            <a:r>
              <a:rPr lang="pl-PL" sz="2000" b="1" dirty="0" smtClean="0">
                <a:latin typeface="Cambria" pitchFamily="18" charset="0"/>
                <a:ea typeface="Cambria" pitchFamily="18" charset="0"/>
              </a:rPr>
              <a:t>Tomasz Jokiel przysiężny, Feliks </a:t>
            </a:r>
            <a:r>
              <a:rPr lang="pl-PL" sz="2000" b="1" dirty="0" err="1" smtClean="0">
                <a:latin typeface="Cambria" pitchFamily="18" charset="0"/>
                <a:ea typeface="Cambria" pitchFamily="18" charset="0"/>
              </a:rPr>
              <a:t>Niblung</a:t>
            </a:r>
            <a:r>
              <a:rPr lang="pl-PL" sz="2000" b="1" dirty="0" smtClean="0">
                <a:latin typeface="Cambria" pitchFamily="18" charset="0"/>
                <a:ea typeface="Cambria" pitchFamily="18" charset="0"/>
              </a:rPr>
              <a:t>, Piotr Niezgoda, Wojciech Winkler, Maciej </a:t>
            </a:r>
            <a:r>
              <a:rPr lang="pl-PL" sz="2000" b="1" dirty="0" err="1" smtClean="0">
                <a:latin typeface="Cambria" pitchFamily="18" charset="0"/>
                <a:ea typeface="Cambria" pitchFamily="18" charset="0"/>
              </a:rPr>
              <a:t>Korphanty</a:t>
            </a:r>
            <a:r>
              <a:rPr lang="pl-PL" sz="2000" b="1" dirty="0" smtClean="0">
                <a:latin typeface="Cambria" pitchFamily="18" charset="0"/>
                <a:ea typeface="Cambria" pitchFamily="18" charset="0"/>
              </a:rPr>
              <a:t>, Jan </a:t>
            </a:r>
            <a:r>
              <a:rPr lang="pl-PL" sz="2000" b="1" dirty="0" err="1" smtClean="0">
                <a:latin typeface="Cambria" pitchFamily="18" charset="0"/>
                <a:ea typeface="Cambria" pitchFamily="18" charset="0"/>
              </a:rPr>
              <a:t>Trębaczyk</a:t>
            </a:r>
            <a:r>
              <a:rPr lang="pl-PL" sz="2000" b="1" dirty="0" smtClean="0">
                <a:latin typeface="Cambria" pitchFamily="18" charset="0"/>
                <a:ea typeface="Cambria" pitchFamily="18" charset="0"/>
              </a:rPr>
              <a:t>, Walenty </a:t>
            </a:r>
            <a:r>
              <a:rPr lang="pl-PL" sz="2000" b="1" dirty="0" err="1" smtClean="0">
                <a:latin typeface="Cambria" pitchFamily="18" charset="0"/>
                <a:ea typeface="Cambria" pitchFamily="18" charset="0"/>
              </a:rPr>
              <a:t>Rautenkranc</a:t>
            </a:r>
            <a:r>
              <a:rPr lang="pl-PL" sz="2000" b="1" dirty="0" smtClean="0">
                <a:latin typeface="Cambria" pitchFamily="18" charset="0"/>
                <a:ea typeface="Cambria" pitchFamily="18" charset="0"/>
              </a:rPr>
              <a:t>, Bartłomiej </a:t>
            </a:r>
            <a:r>
              <a:rPr lang="pl-PL" sz="2000" b="1" dirty="0" err="1" smtClean="0">
                <a:latin typeface="Cambria" pitchFamily="18" charset="0"/>
                <a:ea typeface="Cambria" pitchFamily="18" charset="0"/>
              </a:rPr>
              <a:t>Habrath</a:t>
            </a:r>
            <a:r>
              <a:rPr lang="pl-PL" sz="2000" b="1" dirty="0" smtClean="0">
                <a:latin typeface="Cambria" pitchFamily="18" charset="0"/>
                <a:ea typeface="Cambria" pitchFamily="18" charset="0"/>
              </a:rPr>
              <a:t>, Marcin Więcek, Łukasz </a:t>
            </a:r>
            <a:r>
              <a:rPr lang="pl-PL" sz="2000" b="1" dirty="0" err="1" smtClean="0">
                <a:latin typeface="Cambria" pitchFamily="18" charset="0"/>
                <a:ea typeface="Cambria" pitchFamily="18" charset="0"/>
              </a:rPr>
              <a:t>Syndlar</a:t>
            </a:r>
            <a:r>
              <a:rPr lang="pl-PL" sz="2000" b="1" dirty="0" smtClean="0">
                <a:latin typeface="Cambria" pitchFamily="18" charset="0"/>
                <a:ea typeface="Cambria" pitchFamily="18" charset="0"/>
              </a:rPr>
              <a:t>, Adam Kolano, Bartłomiej </a:t>
            </a:r>
            <a:r>
              <a:rPr lang="pl-PL" sz="2000" b="1" dirty="0" err="1" smtClean="0">
                <a:latin typeface="Cambria" pitchFamily="18" charset="0"/>
                <a:ea typeface="Cambria" pitchFamily="18" charset="0"/>
              </a:rPr>
              <a:t>Szyndlar</a:t>
            </a:r>
            <a:r>
              <a:rPr lang="pl-PL" sz="2000" b="1" dirty="0" smtClean="0">
                <a:latin typeface="Cambria" pitchFamily="18" charset="0"/>
                <a:ea typeface="Cambria" pitchFamily="18" charset="0"/>
              </a:rPr>
              <a:t>.</a:t>
            </a:r>
            <a:r>
              <a:rPr lang="pl-PL" sz="20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pl-PL" dirty="0" smtClean="0">
                <a:latin typeface="Cambria" pitchFamily="18" charset="0"/>
                <a:ea typeface="Cambria" pitchFamily="18" charset="0"/>
              </a:rPr>
              <a:t>[</a:t>
            </a:r>
            <a:r>
              <a:rPr lang="pl-PL" dirty="0" err="1" smtClean="0">
                <a:latin typeface="Cambria" pitchFamily="18" charset="0"/>
                <a:ea typeface="Cambria" pitchFamily="18" charset="0"/>
              </a:rPr>
              <a:t>APPrzem</a:t>
            </a:r>
            <a:r>
              <a:rPr lang="pl-PL" dirty="0" smtClean="0">
                <a:latin typeface="Cambria" pitchFamily="18" charset="0"/>
                <a:ea typeface="Cambria" pitchFamily="18" charset="0"/>
              </a:rPr>
              <a:t>., </a:t>
            </a:r>
            <a:r>
              <a:rPr lang="pl-PL" i="1" dirty="0" err="1" smtClean="0">
                <a:latin typeface="Cambria" pitchFamily="18" charset="0"/>
                <a:ea typeface="Cambria" pitchFamily="18" charset="0"/>
              </a:rPr>
              <a:t>Offficium</a:t>
            </a:r>
            <a:r>
              <a:rPr lang="pl-PL" i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pl-PL" i="1" dirty="0" err="1" smtClean="0">
                <a:latin typeface="Cambria" pitchFamily="18" charset="0"/>
                <a:ea typeface="Cambria" pitchFamily="18" charset="0"/>
              </a:rPr>
              <a:t>Consulare</a:t>
            </a:r>
            <a:r>
              <a:rPr lang="pl-PL" i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pl-PL" i="1" dirty="0" err="1" smtClean="0">
                <a:latin typeface="Cambria" pitchFamily="18" charset="0"/>
                <a:ea typeface="Cambria" pitchFamily="18" charset="0"/>
              </a:rPr>
              <a:t>Crosnesne</a:t>
            </a:r>
            <a:r>
              <a:rPr lang="pl-PL" dirty="0" smtClean="0">
                <a:latin typeface="Cambria" pitchFamily="18" charset="0"/>
                <a:ea typeface="Cambria" pitchFamily="18" charset="0"/>
              </a:rPr>
              <a:t>, 15, s. 24; 16, s. 555, 592, 848, 849, 875; 17, s. 6, 44, 331, 631, 639, 697; 18, s. 5-6, 10, 122, 196, 430, 507, 531, 533, 574, 669, 685, 751, 814, 884, 931 (1539-1600)].</a:t>
            </a:r>
          </a:p>
          <a:p>
            <a:endParaRPr lang="pl-PL" dirty="0"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42844" y="71414"/>
            <a:ext cx="8858312" cy="744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b="1" u="sng" dirty="0" smtClean="0">
                <a:latin typeface="Cambria" pitchFamily="18" charset="0"/>
                <a:ea typeface="Cambria" pitchFamily="18" charset="0"/>
              </a:rPr>
              <a:t>Emigracja do miasta próbą poprawienia bytu</a:t>
            </a:r>
          </a:p>
          <a:p>
            <a:pPr algn="just"/>
            <a:r>
              <a:rPr lang="pl-PL" sz="2000" dirty="0" smtClean="0">
                <a:latin typeface="Cambria" pitchFamily="18" charset="0"/>
                <a:ea typeface="Cambria" pitchFamily="18" charset="0"/>
              </a:rPr>
              <a:t>Sporo mieszkańców ze wsi miejskich emigrowało, chociaż rzadko przenoszono się od razu do miasta, natomiast zdecydowanie częściej na przedmieścia, gdzie zamieszkanie nie powodowało konieczności starań o obywatelstwo. Wśród mieszkańców krośnieńskich przedmieść można znaleźć osadników wywodzących się z rodzin kmiecych, zarówno z Białobrzegów: </a:t>
            </a:r>
            <a:r>
              <a:rPr lang="pl-PL" sz="2000" b="1" dirty="0" smtClean="0">
                <a:latin typeface="Cambria" pitchFamily="18" charset="0"/>
                <a:ea typeface="Cambria" pitchFamily="18" charset="0"/>
              </a:rPr>
              <a:t>Włodków, Targów, Jaszczurów, Jemiołów, Kaniów, Żywickich, </a:t>
            </a:r>
            <a:r>
              <a:rPr lang="pl-PL" sz="2000" b="1" dirty="0" err="1" smtClean="0">
                <a:latin typeface="Cambria" pitchFamily="18" charset="0"/>
                <a:ea typeface="Cambria" pitchFamily="18" charset="0"/>
              </a:rPr>
              <a:t>Folgasów</a:t>
            </a:r>
            <a:r>
              <a:rPr lang="pl-PL" sz="2000" b="1" dirty="0" smtClean="0">
                <a:latin typeface="Cambria" pitchFamily="18" charset="0"/>
                <a:ea typeface="Cambria" pitchFamily="18" charset="0"/>
              </a:rPr>
              <a:t>, Lorków, </a:t>
            </a:r>
            <a:r>
              <a:rPr lang="pl-PL" sz="2000" b="1" dirty="0" err="1" smtClean="0">
                <a:latin typeface="Cambria" pitchFamily="18" charset="0"/>
                <a:ea typeface="Cambria" pitchFamily="18" charset="0"/>
              </a:rPr>
              <a:t>Sulistrowskich</a:t>
            </a:r>
            <a:r>
              <a:rPr lang="pl-PL" sz="2000" b="1" dirty="0" smtClean="0">
                <a:latin typeface="Cambria" pitchFamily="18" charset="0"/>
                <a:ea typeface="Cambria" pitchFamily="18" charset="0"/>
              </a:rPr>
              <a:t>, </a:t>
            </a:r>
            <a:r>
              <a:rPr lang="pl-PL" sz="2000" b="1" dirty="0" err="1" smtClean="0">
                <a:latin typeface="Cambria" pitchFamily="18" charset="0"/>
                <a:ea typeface="Cambria" pitchFamily="18" charset="0"/>
              </a:rPr>
              <a:t>Janczych</a:t>
            </a:r>
            <a:r>
              <a:rPr lang="pl-PL" sz="2000" b="1" dirty="0" smtClean="0">
                <a:latin typeface="Cambria" pitchFamily="18" charset="0"/>
                <a:ea typeface="Cambria" pitchFamily="18" charset="0"/>
              </a:rPr>
              <a:t>, Wróblów, Piasków, Żywców, Springerów, Nowaków, Burków, Urbanków</a:t>
            </a:r>
            <a:r>
              <a:rPr lang="pl-PL" sz="2000" dirty="0" smtClean="0">
                <a:latin typeface="Cambria" pitchFamily="18" charset="0"/>
                <a:ea typeface="Cambria" pitchFamily="18" charset="0"/>
              </a:rPr>
              <a:t>, jak i Krościenka Niżnego: </a:t>
            </a:r>
            <a:r>
              <a:rPr lang="pl-PL" sz="2000" b="1" dirty="0" err="1" smtClean="0">
                <a:latin typeface="Cambria" pitchFamily="18" charset="0"/>
                <a:ea typeface="Cambria" pitchFamily="18" charset="0"/>
              </a:rPr>
              <a:t>Schyndlarów</a:t>
            </a:r>
            <a:r>
              <a:rPr lang="pl-PL" sz="2000" b="1" dirty="0" smtClean="0">
                <a:latin typeface="Cambria" pitchFamily="18" charset="0"/>
                <a:ea typeface="Cambria" pitchFamily="18" charset="0"/>
              </a:rPr>
              <a:t>, Winklerów, </a:t>
            </a:r>
            <a:r>
              <a:rPr lang="pl-PL" sz="2000" b="1" dirty="0" err="1" smtClean="0">
                <a:latin typeface="Cambria" pitchFamily="18" charset="0"/>
                <a:ea typeface="Cambria" pitchFamily="18" charset="0"/>
              </a:rPr>
              <a:t>Schubartów</a:t>
            </a:r>
            <a:r>
              <a:rPr lang="pl-PL" sz="2000" b="1" dirty="0" smtClean="0">
                <a:latin typeface="Cambria" pitchFamily="18" charset="0"/>
                <a:ea typeface="Cambria" pitchFamily="18" charset="0"/>
              </a:rPr>
              <a:t>, </a:t>
            </a:r>
            <a:r>
              <a:rPr lang="pl-PL" sz="2000" b="1" dirty="0" err="1" smtClean="0">
                <a:latin typeface="Cambria" pitchFamily="18" charset="0"/>
                <a:ea typeface="Cambria" pitchFamily="18" charset="0"/>
              </a:rPr>
              <a:t>Dyryngów</a:t>
            </a:r>
            <a:r>
              <a:rPr lang="pl-PL" sz="2000" b="1" dirty="0" smtClean="0">
                <a:latin typeface="Cambria" pitchFamily="18" charset="0"/>
                <a:ea typeface="Cambria" pitchFamily="18" charset="0"/>
              </a:rPr>
              <a:t>, Habratów, </a:t>
            </a:r>
            <a:r>
              <a:rPr lang="pl-PL" sz="2000" b="1" dirty="0" err="1" smtClean="0">
                <a:latin typeface="Cambria" pitchFamily="18" charset="0"/>
                <a:ea typeface="Cambria" pitchFamily="18" charset="0"/>
              </a:rPr>
              <a:t>Skowirszów</a:t>
            </a:r>
            <a:r>
              <a:rPr lang="pl-PL" sz="2000" b="1" dirty="0" smtClean="0">
                <a:latin typeface="Cambria" pitchFamily="18" charset="0"/>
                <a:ea typeface="Cambria" pitchFamily="18" charset="0"/>
              </a:rPr>
              <a:t>, </a:t>
            </a:r>
            <a:r>
              <a:rPr lang="pl-PL" sz="2000" b="1" dirty="0" err="1" smtClean="0">
                <a:latin typeface="Cambria" pitchFamily="18" charset="0"/>
                <a:ea typeface="Cambria" pitchFamily="18" charset="0"/>
              </a:rPr>
              <a:t>Praisnerów</a:t>
            </a:r>
            <a:r>
              <a:rPr lang="pl-PL" sz="2000" b="1" dirty="0" smtClean="0">
                <a:latin typeface="Cambria" pitchFamily="18" charset="0"/>
                <a:ea typeface="Cambria" pitchFamily="18" charset="0"/>
              </a:rPr>
              <a:t>, </a:t>
            </a:r>
            <a:r>
              <a:rPr lang="pl-PL" sz="2000" b="1" dirty="0" err="1" smtClean="0">
                <a:latin typeface="Cambria" pitchFamily="18" charset="0"/>
                <a:ea typeface="Cambria" pitchFamily="18" charset="0"/>
              </a:rPr>
              <a:t>Czytnerów</a:t>
            </a:r>
            <a:r>
              <a:rPr lang="pl-PL" sz="2000" b="1" dirty="0" smtClean="0">
                <a:latin typeface="Cambria" pitchFamily="18" charset="0"/>
                <a:ea typeface="Cambria" pitchFamily="18" charset="0"/>
              </a:rPr>
              <a:t>.</a:t>
            </a:r>
          </a:p>
          <a:p>
            <a:pPr algn="just"/>
            <a:endParaRPr lang="pl-PL" sz="800" b="1" dirty="0" smtClean="0">
              <a:latin typeface="Cambria" pitchFamily="18" charset="0"/>
              <a:ea typeface="Cambria" pitchFamily="18" charset="0"/>
            </a:endParaRPr>
          </a:p>
          <a:p>
            <a:pPr algn="just"/>
            <a:endParaRPr lang="pl-PL" sz="200" b="1" dirty="0" smtClean="0">
              <a:latin typeface="Cambria" pitchFamily="18" charset="0"/>
              <a:ea typeface="Cambria" pitchFamily="18" charset="0"/>
            </a:endParaRPr>
          </a:p>
          <a:p>
            <a:r>
              <a:rPr lang="pl-PL" sz="2200" b="1" u="sng" dirty="0" smtClean="0">
                <a:latin typeface="Cambria" pitchFamily="18" charset="0"/>
                <a:ea typeface="Cambria" pitchFamily="18" charset="0"/>
              </a:rPr>
              <a:t>Przynależność do wspólnoty parafialnej</a:t>
            </a:r>
            <a:endParaRPr lang="pl-PL" sz="2200" u="sng" dirty="0" smtClean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pl-PL" sz="2000" dirty="0" smtClean="0">
                <a:latin typeface="Cambria" pitchFamily="18" charset="0"/>
                <a:ea typeface="Cambria" pitchFamily="18" charset="0"/>
              </a:rPr>
              <a:t>Mieszkańcy Białobrzegów, Krościenka Niżnego oraz Głowienki i Suchodołu </a:t>
            </a:r>
            <a:r>
              <a:rPr lang="pl-PL" sz="2000" b="1" dirty="0" smtClean="0">
                <a:latin typeface="Cambria" pitchFamily="18" charset="0"/>
                <a:ea typeface="Cambria" pitchFamily="18" charset="0"/>
              </a:rPr>
              <a:t>tworzyli jeszcze jedną wspólnotę – parafialną, należąc od czasów lokacji do Parafii Św. Trójcy</a:t>
            </a:r>
            <a:r>
              <a:rPr lang="pl-PL" sz="2000" dirty="0" smtClean="0">
                <a:latin typeface="Cambria" pitchFamily="18" charset="0"/>
                <a:ea typeface="Cambria" pitchFamily="18" charset="0"/>
              </a:rPr>
              <a:t>. Ze wsi dawniej wójtowskich płacono </a:t>
            </a:r>
            <a:r>
              <a:rPr lang="pl-PL" sz="2000" dirty="0" err="1" smtClean="0">
                <a:latin typeface="Cambria" pitchFamily="18" charset="0"/>
                <a:ea typeface="Cambria" pitchFamily="18" charset="0"/>
              </a:rPr>
              <a:t>meszne</a:t>
            </a:r>
            <a:r>
              <a:rPr lang="pl-PL" sz="2000" dirty="0" smtClean="0">
                <a:latin typeface="Cambria" pitchFamily="18" charset="0"/>
                <a:ea typeface="Cambria" pitchFamily="18" charset="0"/>
              </a:rPr>
              <a:t>. Wsie miejskie wolne były od żywiołu wyznaniowego ruskiego i mojżeszowego. Można założyć, że to bezpośrednie sąsiedztwo miasta odpornego na wpływy wyznaniowe pogranicza przesądziło o krajobrazie religijnym również jego wsi. We wsiach nie zachowały się też żadne ślady protestantyzmu. </a:t>
            </a:r>
            <a:r>
              <a:rPr lang="pl-PL" dirty="0" smtClean="0">
                <a:latin typeface="Cambria" pitchFamily="18" charset="0"/>
                <a:ea typeface="Cambria" pitchFamily="18" charset="0"/>
              </a:rPr>
              <a:t>[F. Leśniak, </a:t>
            </a:r>
            <a:r>
              <a:rPr lang="pl-PL" i="1" dirty="0" smtClean="0">
                <a:latin typeface="Cambria" pitchFamily="18" charset="0"/>
                <a:ea typeface="Cambria" pitchFamily="18" charset="0"/>
              </a:rPr>
              <a:t>Duchowni i mieszczanie w Krośnie w XVI i pierwszych dziesięcioleciach XVII wieku</a:t>
            </a:r>
            <a:r>
              <a:rPr lang="pl-PL" dirty="0" smtClean="0">
                <a:latin typeface="Cambria" pitchFamily="18" charset="0"/>
                <a:ea typeface="Cambria" pitchFamily="18" charset="0"/>
              </a:rPr>
              <a:t>, [w:] </a:t>
            </a:r>
            <a:r>
              <a:rPr lang="pl-PL" i="1" dirty="0" smtClean="0">
                <a:latin typeface="Cambria" pitchFamily="18" charset="0"/>
                <a:ea typeface="Cambria" pitchFamily="18" charset="0"/>
              </a:rPr>
              <a:t>Krosno. Studia z dziejów miasta i regionu</a:t>
            </a:r>
            <a:r>
              <a:rPr lang="pl-PL" dirty="0" smtClean="0">
                <a:latin typeface="Cambria" pitchFamily="18" charset="0"/>
                <a:ea typeface="Cambria" pitchFamily="18" charset="0"/>
              </a:rPr>
              <a:t>, t. IV, red. F. Leśniak, Krosno 2002, s. 7]. </a:t>
            </a:r>
            <a:endParaRPr lang="pl-PL" sz="2000" dirty="0" smtClean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pl-PL" sz="2000" dirty="0" smtClean="0">
                <a:latin typeface="Cambria" pitchFamily="18" charset="0"/>
                <a:ea typeface="Cambria" pitchFamily="18" charset="0"/>
              </a:rPr>
              <a:t> 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42844" y="180402"/>
            <a:ext cx="8786874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300" b="1" u="sng" dirty="0" smtClean="0">
                <a:latin typeface="Cambria" pitchFamily="18" charset="0"/>
                <a:ea typeface="Cambria" pitchFamily="18" charset="0"/>
              </a:rPr>
              <a:t>Mieszkańcy Białobrzegów i Krościenka w </a:t>
            </a:r>
            <a:r>
              <a:rPr lang="pl-PL" sz="2300" b="1" i="1" u="sng" dirty="0" smtClean="0">
                <a:latin typeface="Cambria" pitchFamily="18" charset="0"/>
                <a:ea typeface="Cambria" pitchFamily="18" charset="0"/>
              </a:rPr>
              <a:t>Ordo </a:t>
            </a:r>
            <a:r>
              <a:rPr lang="pl-PL" sz="2300" b="1" i="1" u="sng" dirty="0" err="1" smtClean="0">
                <a:latin typeface="Cambria" pitchFamily="18" charset="0"/>
                <a:ea typeface="Cambria" pitchFamily="18" charset="0"/>
              </a:rPr>
              <a:t>Defunctorum</a:t>
            </a:r>
            <a:r>
              <a:rPr lang="pl-PL" sz="2300" b="1" i="1" u="sng" dirty="0" smtClean="0">
                <a:latin typeface="Cambria" pitchFamily="18" charset="0"/>
                <a:ea typeface="Cambria" pitchFamily="18" charset="0"/>
              </a:rPr>
              <a:t> </a:t>
            </a:r>
          </a:p>
          <a:p>
            <a:pPr algn="just"/>
            <a:r>
              <a:rPr lang="pl-PL" dirty="0" smtClean="0">
                <a:latin typeface="Cambria" pitchFamily="18" charset="0"/>
                <a:ea typeface="Cambria" pitchFamily="18" charset="0"/>
              </a:rPr>
              <a:t>[Zakład Narodowy im. Ossolińskich we Wrocławiu – Zbiór dra Aleksandra </a:t>
            </a:r>
            <a:r>
              <a:rPr lang="pl-PL" dirty="0" err="1" smtClean="0">
                <a:latin typeface="Cambria" pitchFamily="18" charset="0"/>
                <a:ea typeface="Cambria" pitchFamily="18" charset="0"/>
              </a:rPr>
              <a:t>Czołowskiego</a:t>
            </a:r>
            <a:r>
              <a:rPr lang="pl-PL" dirty="0" smtClean="0">
                <a:latin typeface="Cambria" pitchFamily="18" charset="0"/>
                <a:ea typeface="Cambria" pitchFamily="18" charset="0"/>
              </a:rPr>
              <a:t>, </a:t>
            </a:r>
            <a:r>
              <a:rPr lang="pl-PL" i="1" dirty="0" smtClean="0">
                <a:latin typeface="Cambria" pitchFamily="18" charset="0"/>
                <a:ea typeface="Cambria" pitchFamily="18" charset="0"/>
              </a:rPr>
              <a:t>Ordo </a:t>
            </a:r>
            <a:r>
              <a:rPr lang="pl-PL" i="1" dirty="0" err="1" smtClean="0">
                <a:latin typeface="Cambria" pitchFamily="18" charset="0"/>
                <a:ea typeface="Cambria" pitchFamily="18" charset="0"/>
              </a:rPr>
              <a:t>Denfunctorum</a:t>
            </a:r>
            <a:r>
              <a:rPr lang="pl-PL" i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pl-PL" i="1" dirty="0" err="1" smtClean="0">
                <a:latin typeface="Cambria" pitchFamily="18" charset="0"/>
                <a:ea typeface="Cambria" pitchFamily="18" charset="0"/>
              </a:rPr>
              <a:t>varii</a:t>
            </a:r>
            <a:r>
              <a:rPr lang="pl-PL" i="1" dirty="0" smtClean="0">
                <a:latin typeface="Cambria" pitchFamily="18" charset="0"/>
                <a:ea typeface="Cambria" pitchFamily="18" charset="0"/>
              </a:rPr>
              <a:t> status </a:t>
            </a:r>
            <a:r>
              <a:rPr lang="pl-PL" i="1" dirty="0" err="1" smtClean="0">
                <a:latin typeface="Cambria" pitchFamily="18" charset="0"/>
                <a:ea typeface="Cambria" pitchFamily="18" charset="0"/>
              </a:rPr>
              <a:t>hominum</a:t>
            </a:r>
            <a:r>
              <a:rPr lang="pl-PL" i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pl-PL" i="1" dirty="0" err="1" smtClean="0">
                <a:latin typeface="Cambria" pitchFamily="18" charset="0"/>
                <a:ea typeface="Cambria" pitchFamily="18" charset="0"/>
              </a:rPr>
              <a:t>sepultorum</a:t>
            </a:r>
            <a:r>
              <a:rPr lang="pl-PL" i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pl-PL" i="1" dirty="0" err="1" smtClean="0">
                <a:latin typeface="Cambria" pitchFamily="18" charset="0"/>
                <a:ea typeface="Cambria" pitchFamily="18" charset="0"/>
              </a:rPr>
              <a:t>in</a:t>
            </a:r>
            <a:r>
              <a:rPr lang="pl-PL" i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pl-PL" i="1" dirty="0" err="1" smtClean="0">
                <a:latin typeface="Cambria" pitchFamily="18" charset="0"/>
                <a:ea typeface="Cambria" pitchFamily="18" charset="0"/>
              </a:rPr>
              <a:t>Ecclesia</a:t>
            </a:r>
            <a:r>
              <a:rPr lang="pl-PL" i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pl-PL" i="1" dirty="0" err="1" smtClean="0">
                <a:latin typeface="Cambria" pitchFamily="18" charset="0"/>
                <a:ea typeface="Cambria" pitchFamily="18" charset="0"/>
              </a:rPr>
              <a:t>Praepositurali</a:t>
            </a:r>
            <a:r>
              <a:rPr lang="pl-PL" i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pl-PL" i="1" dirty="0" err="1" smtClean="0">
                <a:latin typeface="Cambria" pitchFamily="18" charset="0"/>
                <a:ea typeface="Cambria" pitchFamily="18" charset="0"/>
              </a:rPr>
              <a:t>Crosnensi</a:t>
            </a:r>
            <a:r>
              <a:rPr lang="pl-PL" i="1" dirty="0" smtClean="0">
                <a:latin typeface="Cambria" pitchFamily="18" charset="0"/>
                <a:ea typeface="Cambria" pitchFamily="18" charset="0"/>
              </a:rPr>
              <a:t> ab Anno Domini 1654…usque ad 1772]</a:t>
            </a:r>
            <a:endParaRPr lang="pl-PL" b="1" dirty="0" smtClean="0">
              <a:latin typeface="Cambria" pitchFamily="18" charset="0"/>
              <a:ea typeface="Cambria" pitchFamily="18" charset="0"/>
            </a:endParaRPr>
          </a:p>
          <a:p>
            <a:endParaRPr lang="pl-PL" sz="800" b="1" dirty="0" smtClean="0">
              <a:latin typeface="Cambria" pitchFamily="18" charset="0"/>
              <a:ea typeface="Cambria" pitchFamily="18" charset="0"/>
            </a:endParaRPr>
          </a:p>
          <a:p>
            <a:r>
              <a:rPr lang="pl-PL" sz="2300" b="1" u="sng" dirty="0" smtClean="0">
                <a:latin typeface="Cambria" pitchFamily="18" charset="0"/>
                <a:ea typeface="Cambria" pitchFamily="18" charset="0"/>
              </a:rPr>
              <a:t>Majątek ruchomy chłopów</a:t>
            </a:r>
            <a:endParaRPr lang="pl-PL" sz="2300" u="sng" dirty="0" smtClean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pl-PL" sz="2000" dirty="0" smtClean="0">
                <a:latin typeface="Cambria" pitchFamily="18" charset="0"/>
                <a:ea typeface="Cambria" pitchFamily="18" charset="0"/>
              </a:rPr>
              <a:t>Majątek ruchomy chłopów posiadał często cechy indywidualne. Wyraźniejsze wpływy miejskiej kultury materialnej można zaobserwować w sposobie ubierania się. </a:t>
            </a:r>
            <a:r>
              <a:rPr lang="pl-PL" sz="2000" b="1" dirty="0" smtClean="0">
                <a:latin typeface="Cambria" pitchFamily="18" charset="0"/>
                <a:ea typeface="Cambria" pitchFamily="18" charset="0"/>
              </a:rPr>
              <a:t>Z miejska nosił się chociażby jeden z bogatszych kmieci Wojciech Ratajczyk z Krościenka</a:t>
            </a:r>
            <a:r>
              <a:rPr lang="pl-PL" sz="20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pl-PL" sz="2000" b="1" dirty="0" smtClean="0">
                <a:latin typeface="Cambria" pitchFamily="18" charset="0"/>
                <a:ea typeface="Cambria" pitchFamily="18" charset="0"/>
              </a:rPr>
              <a:t>Niżnego: </a:t>
            </a:r>
            <a:r>
              <a:rPr lang="pl-PL" sz="2000" b="1" i="1" dirty="0" smtClean="0">
                <a:latin typeface="Cambria" pitchFamily="18" charset="0"/>
                <a:ea typeface="Cambria" pitchFamily="18" charset="0"/>
              </a:rPr>
              <a:t>żupan falendyszowy brunatny, </a:t>
            </a:r>
            <a:r>
              <a:rPr lang="pl-PL" sz="2000" b="1" i="1" dirty="0" err="1" smtClean="0">
                <a:latin typeface="Cambria" pitchFamily="18" charset="0"/>
                <a:ea typeface="Cambria" pitchFamily="18" charset="0"/>
              </a:rPr>
              <a:t>brekieszka</a:t>
            </a:r>
            <a:r>
              <a:rPr lang="pl-PL" sz="2000" b="1" i="1" dirty="0" smtClean="0">
                <a:latin typeface="Cambria" pitchFamily="18" charset="0"/>
                <a:ea typeface="Cambria" pitchFamily="18" charset="0"/>
              </a:rPr>
              <a:t> morawska barankami podszyta, żupan czarny </a:t>
            </a:r>
            <a:r>
              <a:rPr lang="pl-PL" sz="2000" b="1" i="1" dirty="0" err="1" smtClean="0">
                <a:latin typeface="Cambria" pitchFamily="18" charset="0"/>
                <a:ea typeface="Cambria" pitchFamily="18" charset="0"/>
              </a:rPr>
              <a:t>karazyjowy</a:t>
            </a:r>
            <a:r>
              <a:rPr lang="pl-PL" sz="2000" b="1" i="1" dirty="0" smtClean="0">
                <a:latin typeface="Cambria" pitchFamily="18" charset="0"/>
                <a:ea typeface="Cambria" pitchFamily="18" charset="0"/>
              </a:rPr>
              <a:t>, kaftan, czapka pilśniana podszyta kunami</a:t>
            </a:r>
            <a:r>
              <a:rPr lang="pl-PL" sz="2000" dirty="0" smtClean="0">
                <a:latin typeface="Cambria" pitchFamily="18" charset="0"/>
                <a:ea typeface="Cambria" pitchFamily="18" charset="0"/>
              </a:rPr>
              <a:t> [Biblioteka Kórnicka PAN, nr 1353, s. 1084 (r. 1608)].   </a:t>
            </a:r>
          </a:p>
          <a:p>
            <a:pPr algn="just"/>
            <a:endParaRPr lang="pl-PL" sz="1000" dirty="0" smtClean="0">
              <a:latin typeface="Cambria" pitchFamily="18" charset="0"/>
              <a:ea typeface="Cambria" pitchFamily="18" charset="0"/>
            </a:endParaRPr>
          </a:p>
          <a:p>
            <a:r>
              <a:rPr lang="pl-PL" sz="2300" b="1" u="sng" dirty="0" smtClean="0">
                <a:latin typeface="Cambria" pitchFamily="18" charset="0"/>
                <a:ea typeface="Cambria" pitchFamily="18" charset="0"/>
              </a:rPr>
              <a:t>Możliwości awansu społecznego mieszkańców wsi miejskich</a:t>
            </a:r>
            <a:endParaRPr lang="pl-PL" sz="2300" u="sng" dirty="0" smtClean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pl-PL" sz="2000" dirty="0" smtClean="0">
                <a:latin typeface="Cambria" pitchFamily="18" charset="0"/>
                <a:ea typeface="Cambria" pitchFamily="18" charset="0"/>
              </a:rPr>
              <a:t>Podstawową grupę mieszkańców miejskich wsi krośnieńskich tworzyli chłopi uprawiający gospodarstwa do jednego łanu ziemi. </a:t>
            </a:r>
            <a:r>
              <a:rPr lang="pl-PL" sz="2000" b="1" dirty="0" smtClean="0">
                <a:latin typeface="Cambria" pitchFamily="18" charset="0"/>
                <a:ea typeface="Cambria" pitchFamily="18" charset="0"/>
              </a:rPr>
              <a:t>W obrębie gromad wiejskich możliwe były ruchy pionowe – awansu i degradacji – tworzenia swego rodzaju elit i kręgów ubóstwa. </a:t>
            </a:r>
          </a:p>
          <a:p>
            <a:pPr algn="just"/>
            <a:endParaRPr lang="pl-PL" sz="400" dirty="0" smtClean="0">
              <a:latin typeface="Cambria" pitchFamily="18" charset="0"/>
              <a:ea typeface="Cambria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l-PL" sz="2000" b="1" dirty="0" smtClean="0">
                <a:latin typeface="Cambria" pitchFamily="18" charset="0"/>
                <a:ea typeface="Cambria" pitchFamily="18" charset="0"/>
              </a:rPr>
              <a:t> Najskuteczniejszym sposobem awansu było przenikanie do władz wsi.</a:t>
            </a:r>
            <a:r>
              <a:rPr lang="pl-PL" sz="2000" dirty="0" smtClean="0">
                <a:latin typeface="Cambria" pitchFamily="18" charset="0"/>
                <a:ea typeface="Cambria" pitchFamily="18" charset="0"/>
              </a:rPr>
              <a:t> Do elity władzy zaliczali się więc wybrani i zaakceptowani przez zwierzchność wójtowie. </a:t>
            </a:r>
          </a:p>
          <a:p>
            <a:pPr algn="just"/>
            <a:endParaRPr lang="pl-PL" sz="400" dirty="0" smtClean="0">
              <a:latin typeface="Cambria" pitchFamily="18" charset="0"/>
              <a:ea typeface="Cambria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pl-PL" sz="2000" dirty="0" smtClean="0">
              <a:latin typeface="Cambria" pitchFamily="18" charset="0"/>
              <a:ea typeface="Cambria" pitchFamily="18" charset="0"/>
            </a:endParaRP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42844" y="71414"/>
            <a:ext cx="9001156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b="1" u="sng" dirty="0" smtClean="0">
                <a:latin typeface="Cambria" pitchFamily="18" charset="0"/>
                <a:ea typeface="Cambria" pitchFamily="18" charset="0"/>
              </a:rPr>
              <a:t>Wsie wójtowskie i wsie miejskie </a:t>
            </a:r>
          </a:p>
          <a:p>
            <a:pPr algn="just"/>
            <a:endParaRPr lang="pl-PL" sz="600" b="1" dirty="0" smtClean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pl-PL" sz="2000" b="1" dirty="0" smtClean="0">
                <a:latin typeface="Cambria" pitchFamily="18" charset="0"/>
                <a:ea typeface="Cambria" pitchFamily="18" charset="0"/>
              </a:rPr>
              <a:t>Miast królewskich posiadających własne wsie nie było zbyt wiele. W województwach takich, jak rawskie, mazowieckie, płockie, malborskie, Prus Królewskich wsie miejskie w ogóle nie występowały. </a:t>
            </a:r>
            <a:r>
              <a:rPr lang="pl-PL" dirty="0" smtClean="0">
                <a:latin typeface="Cambria" pitchFamily="18" charset="0"/>
                <a:ea typeface="Cambria" pitchFamily="18" charset="0"/>
              </a:rPr>
              <a:t>[</a:t>
            </a:r>
            <a:r>
              <a:rPr lang="pl-PL" i="1" dirty="0" smtClean="0">
                <a:latin typeface="Cambria" pitchFamily="18" charset="0"/>
                <a:ea typeface="Cambria" pitchFamily="18" charset="0"/>
              </a:rPr>
              <a:t>Lustracje województwa rawskiego XVII wieku</a:t>
            </a:r>
            <a:r>
              <a:rPr lang="pl-PL" dirty="0" smtClean="0">
                <a:latin typeface="Cambria" pitchFamily="18" charset="0"/>
                <a:ea typeface="Cambria" pitchFamily="18" charset="0"/>
              </a:rPr>
              <a:t>, wyd. Z. Kędzierska, Wrocław 1965; </a:t>
            </a:r>
            <a:r>
              <a:rPr lang="pl-PL" i="1" dirty="0" smtClean="0">
                <a:latin typeface="Cambria" pitchFamily="18" charset="0"/>
                <a:ea typeface="Cambria" pitchFamily="18" charset="0"/>
              </a:rPr>
              <a:t>Lustracje województwa płockiego 1565-1789</a:t>
            </a:r>
            <a:r>
              <a:rPr lang="pl-PL" dirty="0" smtClean="0">
                <a:latin typeface="Cambria" pitchFamily="18" charset="0"/>
                <a:ea typeface="Cambria" pitchFamily="18" charset="0"/>
              </a:rPr>
              <a:t>, wyd. A. </a:t>
            </a:r>
            <a:r>
              <a:rPr lang="pl-PL" dirty="0" err="1" smtClean="0">
                <a:latin typeface="Cambria" pitchFamily="18" charset="0"/>
                <a:ea typeface="Cambria" pitchFamily="18" charset="0"/>
              </a:rPr>
              <a:t>Sucheni-Grabowska</a:t>
            </a:r>
            <a:r>
              <a:rPr lang="pl-PL" dirty="0" smtClean="0">
                <a:latin typeface="Cambria" pitchFamily="18" charset="0"/>
                <a:ea typeface="Cambria" pitchFamily="18" charset="0"/>
              </a:rPr>
              <a:t>, S. M. </a:t>
            </a:r>
            <a:r>
              <a:rPr lang="pl-PL" dirty="0" err="1" smtClean="0">
                <a:latin typeface="Cambria" pitchFamily="18" charset="0"/>
                <a:ea typeface="Cambria" pitchFamily="18" charset="0"/>
              </a:rPr>
              <a:t>Szacherska</a:t>
            </a:r>
            <a:r>
              <a:rPr lang="pl-PL" dirty="0" smtClean="0">
                <a:latin typeface="Cambria" pitchFamily="18" charset="0"/>
                <a:ea typeface="Cambria" pitchFamily="18" charset="0"/>
              </a:rPr>
              <a:t>, Warszawa 1965; </a:t>
            </a:r>
            <a:r>
              <a:rPr lang="pl-PL" i="1" dirty="0" smtClean="0">
                <a:latin typeface="Cambria" pitchFamily="18" charset="0"/>
                <a:ea typeface="Cambria" pitchFamily="18" charset="0"/>
              </a:rPr>
              <a:t>Lustracja województwa mazowieckiego 1565</a:t>
            </a:r>
            <a:r>
              <a:rPr lang="pl-PL" dirty="0" smtClean="0">
                <a:latin typeface="Cambria" pitchFamily="18" charset="0"/>
                <a:ea typeface="Cambria" pitchFamily="18" charset="0"/>
              </a:rPr>
              <a:t>, cz. I-II, wyd. I. </a:t>
            </a:r>
            <a:r>
              <a:rPr lang="pl-PL" dirty="0" err="1" smtClean="0">
                <a:latin typeface="Cambria" pitchFamily="18" charset="0"/>
                <a:ea typeface="Cambria" pitchFamily="18" charset="0"/>
              </a:rPr>
              <a:t>Gieysztorowa</a:t>
            </a:r>
            <a:r>
              <a:rPr lang="pl-PL" dirty="0" smtClean="0">
                <a:latin typeface="Cambria" pitchFamily="18" charset="0"/>
                <a:ea typeface="Cambria" pitchFamily="18" charset="0"/>
              </a:rPr>
              <a:t>, A. </a:t>
            </a:r>
            <a:r>
              <a:rPr lang="pl-PL" dirty="0" err="1" smtClean="0">
                <a:latin typeface="Cambria" pitchFamily="18" charset="0"/>
                <a:ea typeface="Cambria" pitchFamily="18" charset="0"/>
              </a:rPr>
              <a:t>Żaboklicka</a:t>
            </a:r>
            <a:r>
              <a:rPr lang="pl-PL" dirty="0" smtClean="0">
                <a:latin typeface="Cambria" pitchFamily="18" charset="0"/>
                <a:ea typeface="Cambria" pitchFamily="18" charset="0"/>
              </a:rPr>
              <a:t>, Warszawa 1967-1968]. </a:t>
            </a:r>
          </a:p>
          <a:p>
            <a:pPr algn="just"/>
            <a:endParaRPr lang="pl-PL" sz="400" dirty="0" smtClean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pl-PL" sz="2000" b="1" dirty="0" smtClean="0">
                <a:latin typeface="Cambria" pitchFamily="18" charset="0"/>
                <a:ea typeface="Cambria" pitchFamily="18" charset="0"/>
              </a:rPr>
              <a:t>W województwie ruskim Krosno ze swymi pięcioma wsiami (Białobrzegi, Głowienka, Krościenko Niżne, Suchodół i Szczepańcowa) jest zupełnym wyjątkiem </a:t>
            </a:r>
            <a:r>
              <a:rPr lang="pl-PL" dirty="0" smtClean="0">
                <a:latin typeface="Cambria" pitchFamily="18" charset="0"/>
                <a:ea typeface="Cambria" pitchFamily="18" charset="0"/>
              </a:rPr>
              <a:t>[A. </a:t>
            </a:r>
            <a:r>
              <a:rPr lang="pl-PL" dirty="0" err="1" smtClean="0">
                <a:latin typeface="Cambria" pitchFamily="18" charset="0"/>
                <a:ea typeface="Cambria" pitchFamily="18" charset="0"/>
              </a:rPr>
              <a:t>Fastnacht</a:t>
            </a:r>
            <a:r>
              <a:rPr lang="pl-PL" dirty="0" smtClean="0">
                <a:latin typeface="Cambria" pitchFamily="18" charset="0"/>
                <a:ea typeface="Cambria" pitchFamily="18" charset="0"/>
              </a:rPr>
              <a:t>, </a:t>
            </a:r>
            <a:r>
              <a:rPr lang="pl-PL" i="1" dirty="0" smtClean="0">
                <a:latin typeface="Cambria" pitchFamily="18" charset="0"/>
                <a:ea typeface="Cambria" pitchFamily="18" charset="0"/>
              </a:rPr>
              <a:t>Osadnictwo ziemi sanockiej w latach 1340-1650</a:t>
            </a:r>
            <a:r>
              <a:rPr lang="pl-PL" dirty="0" smtClean="0">
                <a:latin typeface="Cambria" pitchFamily="18" charset="0"/>
                <a:ea typeface="Cambria" pitchFamily="18" charset="0"/>
              </a:rPr>
              <a:t>, Wrocław 1962, s. 81. Do niektórych miast, Lwowa, Jaworowa, Mościsk, Wiśni i Drohobycza, należały przedmieścia. </a:t>
            </a:r>
            <a:r>
              <a:rPr lang="pl-PL" i="1" dirty="0" smtClean="0">
                <a:latin typeface="Cambria" pitchFamily="18" charset="0"/>
                <a:ea typeface="Cambria" pitchFamily="18" charset="0"/>
              </a:rPr>
              <a:t>Lustracja województwa ruskiego 1661-1665</a:t>
            </a:r>
            <a:r>
              <a:rPr lang="pl-PL" dirty="0" smtClean="0">
                <a:latin typeface="Cambria" pitchFamily="18" charset="0"/>
                <a:ea typeface="Cambria" pitchFamily="18" charset="0"/>
              </a:rPr>
              <a:t>, cz. I,</a:t>
            </a:r>
            <a:r>
              <a:rPr lang="pl-PL" i="1" dirty="0" smtClean="0">
                <a:latin typeface="Cambria" pitchFamily="18" charset="0"/>
                <a:ea typeface="Cambria" pitchFamily="18" charset="0"/>
              </a:rPr>
              <a:t> Ziemia przemyska i sanocka</a:t>
            </a:r>
            <a:r>
              <a:rPr lang="pl-PL" dirty="0" smtClean="0">
                <a:latin typeface="Cambria" pitchFamily="18" charset="0"/>
                <a:ea typeface="Cambria" pitchFamily="18" charset="0"/>
              </a:rPr>
              <a:t>, wyd. K. </a:t>
            </a:r>
            <a:r>
              <a:rPr lang="pl-PL" dirty="0" err="1" smtClean="0">
                <a:latin typeface="Cambria" pitchFamily="18" charset="0"/>
                <a:ea typeface="Cambria" pitchFamily="18" charset="0"/>
              </a:rPr>
              <a:t>Arłamowski</a:t>
            </a:r>
            <a:r>
              <a:rPr lang="pl-PL" dirty="0" smtClean="0">
                <a:latin typeface="Cambria" pitchFamily="18" charset="0"/>
                <a:ea typeface="Cambria" pitchFamily="18" charset="0"/>
              </a:rPr>
              <a:t>, W. Kaput, Wrocław 1970, s. 63, 93, 144]. </a:t>
            </a:r>
          </a:p>
          <a:p>
            <a:pPr algn="just"/>
            <a:endParaRPr lang="pl-PL" sz="400" dirty="0" smtClean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pl-PL" sz="2000" b="1" dirty="0" smtClean="0">
                <a:latin typeface="Cambria" pitchFamily="18" charset="0"/>
                <a:ea typeface="Cambria" pitchFamily="18" charset="0"/>
              </a:rPr>
              <a:t>W sąsiednim, województwie krakowskim, najwięcej własnych wsi zgromadził Nowy Sącz (4), następnie Olkusz (3), Bochnia (2) oraz Kraków (2) i Kazimierz (2) </a:t>
            </a:r>
            <a:r>
              <a:rPr lang="pl-PL" dirty="0" smtClean="0">
                <a:latin typeface="Cambria" pitchFamily="18" charset="0"/>
                <a:ea typeface="Cambria" pitchFamily="18" charset="0"/>
              </a:rPr>
              <a:t>[</a:t>
            </a:r>
            <a:r>
              <a:rPr lang="pl-PL" i="1" dirty="0" smtClean="0">
                <a:latin typeface="Cambria" pitchFamily="18" charset="0"/>
                <a:ea typeface="Cambria" pitchFamily="18" charset="0"/>
              </a:rPr>
              <a:t>Lustracja województwa krakowskiego 1659-1664</a:t>
            </a:r>
            <a:r>
              <a:rPr lang="pl-PL" dirty="0" smtClean="0">
                <a:latin typeface="Cambria" pitchFamily="18" charset="0"/>
                <a:ea typeface="Cambria" pitchFamily="18" charset="0"/>
              </a:rPr>
              <a:t>, cz. I-II, wyd. A. </a:t>
            </a:r>
            <a:r>
              <a:rPr lang="pl-PL" dirty="0" err="1" smtClean="0">
                <a:latin typeface="Cambria" pitchFamily="18" charset="0"/>
                <a:ea typeface="Cambria" pitchFamily="18" charset="0"/>
              </a:rPr>
              <a:t>Falniowska-Gradowska</a:t>
            </a:r>
            <a:r>
              <a:rPr lang="pl-PL" dirty="0" smtClean="0">
                <a:latin typeface="Cambria" pitchFamily="18" charset="0"/>
                <a:ea typeface="Cambria" pitchFamily="18" charset="0"/>
              </a:rPr>
              <a:t>, F. Leśniak, Warszawa 2005, s. 187, 349, 547, 548, 703], zaś w sandomierskim: Sandomierz (3), Radom (3), Opoczno (2) i Chęciny (1) [</a:t>
            </a:r>
            <a:r>
              <a:rPr lang="pl-PL" i="1" dirty="0" smtClean="0">
                <a:latin typeface="Cambria" pitchFamily="18" charset="0"/>
                <a:ea typeface="Cambria" pitchFamily="18" charset="0"/>
              </a:rPr>
              <a:t>Lustracja województwa sandomierskiego 1789, </a:t>
            </a:r>
            <a:r>
              <a:rPr lang="pl-PL" dirty="0" smtClean="0">
                <a:latin typeface="Cambria" pitchFamily="18" charset="0"/>
                <a:ea typeface="Cambria" pitchFamily="18" charset="0"/>
              </a:rPr>
              <a:t>cz. I, wyd. H. Madurowicz-Urbańska, Wrocław 1965, s. 12, 178]. </a:t>
            </a:r>
          </a:p>
          <a:p>
            <a:endParaRPr lang="pl-PL" sz="2000" dirty="0"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1438" y="92304"/>
            <a:ext cx="9001156" cy="769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l-PL" sz="20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pl-PL" sz="2000" b="1" dirty="0" smtClean="0">
                <a:latin typeface="Cambria" pitchFamily="18" charset="0"/>
                <a:ea typeface="Cambria" pitchFamily="18" charset="0"/>
              </a:rPr>
              <a:t>Urzędy dawały we wsi pozycję uprzywilejowaną</a:t>
            </a:r>
            <a:r>
              <a:rPr lang="pl-PL" sz="2000" dirty="0" smtClean="0">
                <a:latin typeface="Cambria" pitchFamily="18" charset="0"/>
                <a:ea typeface="Cambria" pitchFamily="18" charset="0"/>
              </a:rPr>
              <a:t>, także dodatkowe możliwości bogacenia się, a tym samym „odbicia się” od średniej egzystencji. </a:t>
            </a:r>
            <a:r>
              <a:rPr lang="pl-PL" sz="2000" b="1" dirty="0" smtClean="0">
                <a:latin typeface="Cambria" pitchFamily="18" charset="0"/>
                <a:ea typeface="Cambria" pitchFamily="18" charset="0"/>
              </a:rPr>
              <a:t>Wójtowie, zwłaszcza Białobrzegów i Krościenka Niżnego, wchodzili często w drugiej połowie XVI w. (od ok 1570 r.) w kontakty z kupcami krośnieńskimi bądź obcymi. </a:t>
            </a:r>
            <a:r>
              <a:rPr lang="pl-PL" sz="2000" dirty="0" smtClean="0">
                <a:latin typeface="Cambria" pitchFamily="18" charset="0"/>
                <a:ea typeface="Cambria" pitchFamily="18" charset="0"/>
              </a:rPr>
              <a:t>Bywali furmanami, pośrednikami, faktorami. </a:t>
            </a:r>
            <a:r>
              <a:rPr lang="pl-PL" sz="2000" b="1" dirty="0" smtClean="0">
                <a:latin typeface="Cambria" pitchFamily="18" charset="0"/>
                <a:ea typeface="Cambria" pitchFamily="18" charset="0"/>
              </a:rPr>
              <a:t>Zajmowanie eksponowanego miejsca w gromadzie wiązało się zwykle z powiększeniem gospodarstwa własnego. </a:t>
            </a:r>
          </a:p>
          <a:p>
            <a:pPr algn="just">
              <a:buFont typeface="Arial" pitchFamily="34" charset="0"/>
              <a:buChar char="•"/>
            </a:pPr>
            <a:endParaRPr lang="pl-PL" sz="400" b="1" dirty="0" smtClean="0">
              <a:latin typeface="Cambria" pitchFamily="18" charset="0"/>
              <a:ea typeface="Cambria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pl-PL" sz="20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pl-PL" sz="2000" b="1" dirty="0" smtClean="0">
                <a:latin typeface="Cambria" pitchFamily="18" charset="0"/>
                <a:ea typeface="Cambria" pitchFamily="18" charset="0"/>
              </a:rPr>
              <a:t>Utworzenie piechoty wybranieckiej </a:t>
            </a:r>
            <a:r>
              <a:rPr lang="pl-PL" sz="2000" dirty="0" smtClean="0">
                <a:latin typeface="Cambria" pitchFamily="18" charset="0"/>
                <a:ea typeface="Cambria" pitchFamily="18" charset="0"/>
              </a:rPr>
              <a:t>pozwoliło niektórym kmieciom znaleźć </a:t>
            </a:r>
            <a:r>
              <a:rPr lang="pl-PL" sz="2000" b="1" dirty="0" smtClean="0">
                <a:latin typeface="Cambria" pitchFamily="18" charset="0"/>
                <a:ea typeface="Cambria" pitchFamily="18" charset="0"/>
              </a:rPr>
              <a:t>dogodną ścieżkę awansu poprzez wojsko</a:t>
            </a:r>
            <a:r>
              <a:rPr lang="pl-PL" sz="2000" dirty="0" smtClean="0">
                <a:latin typeface="Cambria" pitchFamily="18" charset="0"/>
                <a:ea typeface="Cambria" pitchFamily="18" charset="0"/>
              </a:rPr>
              <a:t>, zdobycia przywilejów dawniej przez nich nieosiągalnych.</a:t>
            </a:r>
          </a:p>
          <a:p>
            <a:pPr lvl="0" algn="just">
              <a:buFont typeface="Arial" pitchFamily="34" charset="0"/>
              <a:buChar char="•"/>
            </a:pPr>
            <a:endParaRPr lang="pl-PL" sz="400" dirty="0" smtClean="0">
              <a:latin typeface="Cambria" pitchFamily="18" charset="0"/>
              <a:ea typeface="Cambria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l-PL" sz="2000" dirty="0" smtClean="0">
                <a:latin typeface="Cambria" pitchFamily="18" charset="0"/>
                <a:ea typeface="Cambria" pitchFamily="18" charset="0"/>
              </a:rPr>
              <a:t> Ważnym czynnikiem pozwalającym wieść egzystencję na poziomie wyższym od przeciętnej było </a:t>
            </a:r>
            <a:r>
              <a:rPr lang="pl-PL" sz="2000" b="1" dirty="0" smtClean="0">
                <a:latin typeface="Cambria" pitchFamily="18" charset="0"/>
                <a:ea typeface="Cambria" pitchFamily="18" charset="0"/>
              </a:rPr>
              <a:t>użytkowanie lub prowadzenie młyna</a:t>
            </a:r>
            <a:r>
              <a:rPr lang="pl-PL" sz="2000" dirty="0" smtClean="0">
                <a:latin typeface="Cambria" pitchFamily="18" charset="0"/>
                <a:ea typeface="Cambria" pitchFamily="18" charset="0"/>
              </a:rPr>
              <a:t>. </a:t>
            </a:r>
          </a:p>
          <a:p>
            <a:pPr lvl="0" algn="just">
              <a:buFont typeface="Arial" pitchFamily="34" charset="0"/>
              <a:buChar char="•"/>
            </a:pPr>
            <a:endParaRPr lang="pl-PL" sz="400" dirty="0" smtClean="0">
              <a:latin typeface="Cambria" pitchFamily="18" charset="0"/>
              <a:ea typeface="Cambria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pl-PL" sz="2000" dirty="0" smtClean="0">
                <a:latin typeface="Cambria" pitchFamily="18" charset="0"/>
                <a:ea typeface="Cambria" pitchFamily="18" charset="0"/>
              </a:rPr>
              <a:t> Kolejną grupę tworzyli </a:t>
            </a:r>
            <a:r>
              <a:rPr lang="pl-PL" sz="2000" b="1" dirty="0" smtClean="0">
                <a:latin typeface="Cambria" pitchFamily="18" charset="0"/>
                <a:ea typeface="Cambria" pitchFamily="18" charset="0"/>
              </a:rPr>
              <a:t>chłopi osiągający dodatkowe dochody w zajęciach pozarolniczych. </a:t>
            </a:r>
            <a:r>
              <a:rPr lang="pl-PL" sz="2000" dirty="0" smtClean="0">
                <a:latin typeface="Cambria" pitchFamily="18" charset="0"/>
                <a:ea typeface="Cambria" pitchFamily="18" charset="0"/>
              </a:rPr>
              <a:t>Dotyczy to głównie </a:t>
            </a:r>
            <a:r>
              <a:rPr lang="pl-PL" sz="2000" b="1" dirty="0" smtClean="0">
                <a:latin typeface="Cambria" pitchFamily="18" charset="0"/>
                <a:ea typeface="Cambria" pitchFamily="18" charset="0"/>
              </a:rPr>
              <a:t>furmanów</a:t>
            </a:r>
            <a:r>
              <a:rPr lang="pl-PL" sz="2000" dirty="0" smtClean="0">
                <a:latin typeface="Cambria" pitchFamily="18" charset="0"/>
                <a:ea typeface="Cambria" pitchFamily="18" charset="0"/>
              </a:rPr>
              <a:t>, rzemieślników wiejskich, takich jak: kowale, cieśle, stelmachowie, garncarze, tkacze  oraz różnego typu handlarzy. </a:t>
            </a:r>
            <a:r>
              <a:rPr lang="pl-PL" sz="2000" b="1" dirty="0" smtClean="0">
                <a:latin typeface="Cambria" pitchFamily="18" charset="0"/>
                <a:ea typeface="Cambria" pitchFamily="18" charset="0"/>
              </a:rPr>
              <a:t>W latach 1561-1576, mieszkający przy ul. Węgierskiej Wawrzyniec Targ z Białobrzegów, dorobił się znacznej pozycji w cechu drzewnym, prowadząc w mieście liczne roboty ciesielskie.</a:t>
            </a:r>
          </a:p>
          <a:p>
            <a:pPr lvl="0" algn="just">
              <a:buFont typeface="Arial" pitchFamily="34" charset="0"/>
              <a:buChar char="•"/>
            </a:pPr>
            <a:endParaRPr lang="pl-PL" sz="400" dirty="0" smtClean="0">
              <a:latin typeface="Cambria" pitchFamily="18" charset="0"/>
              <a:ea typeface="Cambria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l-PL" sz="20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pl-PL" sz="2000" b="1" dirty="0" smtClean="0">
                <a:latin typeface="Cambria" pitchFamily="18" charset="0"/>
                <a:ea typeface="Cambria" pitchFamily="18" charset="0"/>
              </a:rPr>
              <a:t>Podstawowe źródło dochodu stanowiła jednak ziemia. </a:t>
            </a:r>
            <a:r>
              <a:rPr lang="pl-PL" sz="2000" dirty="0" smtClean="0">
                <a:latin typeface="Cambria" pitchFamily="18" charset="0"/>
                <a:ea typeface="Cambria" pitchFamily="18" charset="0"/>
              </a:rPr>
              <a:t>Od posiadanego areału i możliwości jego wyzyskania, jakości sprzężaju i narzędzi, zależał bezpośrednio los rodzin kmiecych, zagrodniczych, chałupniczych i komorniczych. </a:t>
            </a:r>
          </a:p>
          <a:p>
            <a:pPr lvl="0" algn="just"/>
            <a:endParaRPr lang="pl-PL" sz="2000" dirty="0" smtClean="0">
              <a:latin typeface="Cambria" pitchFamily="18" charset="0"/>
              <a:ea typeface="Cambria" pitchFamily="18" charset="0"/>
            </a:endParaRPr>
          </a:p>
          <a:p>
            <a:pPr algn="just"/>
            <a:endParaRPr lang="pl-PL" sz="2000" b="1" dirty="0" smtClean="0">
              <a:latin typeface="Cambria" pitchFamily="18" charset="0"/>
              <a:ea typeface="Cambria" pitchFamily="18" charset="0"/>
            </a:endParaRPr>
          </a:p>
          <a:p>
            <a:endParaRPr lang="pl-PL" dirty="0"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214290"/>
            <a:ext cx="9001156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l-PL" sz="20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pl-PL" sz="2000" b="1" dirty="0" smtClean="0">
                <a:latin typeface="Cambria" pitchFamily="18" charset="0"/>
                <a:ea typeface="Cambria" pitchFamily="18" charset="0"/>
              </a:rPr>
              <a:t>Dlatego też na dole społecznej drabiny mieścili się chłopi małorolni i bezrolni. Ubóstwo dawało paradoksalnie poczucie swobody w przemieszczaniu się w poszukiwaniu pracy, dachu nad głową, kawałka chleba. </a:t>
            </a:r>
            <a:r>
              <a:rPr lang="pl-PL" sz="2000" dirty="0" smtClean="0">
                <a:latin typeface="Cambria" pitchFamily="18" charset="0"/>
                <a:ea typeface="Cambria" pitchFamily="18" charset="0"/>
              </a:rPr>
              <a:t>Stąd niedaleko znajdowała się jednak granica, za którą egzystowali „ludzie gościńca”, żebracy.</a:t>
            </a:r>
          </a:p>
          <a:p>
            <a:pPr algn="just">
              <a:buFont typeface="Arial" pitchFamily="34" charset="0"/>
              <a:buChar char="•"/>
            </a:pPr>
            <a:endParaRPr lang="pl-PL" sz="600" dirty="0" smtClean="0">
              <a:latin typeface="Cambria" pitchFamily="18" charset="0"/>
              <a:ea typeface="Cambria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pl-PL" sz="2000" dirty="0" smtClean="0">
                <a:latin typeface="Cambria" pitchFamily="18" charset="0"/>
                <a:ea typeface="Cambria" pitchFamily="18" charset="0"/>
              </a:rPr>
              <a:t> Kolejną grupę tworzyli spodziewający się awansu emigranci. </a:t>
            </a:r>
            <a:r>
              <a:rPr lang="pl-PL" sz="2000" b="1" dirty="0" smtClean="0">
                <a:latin typeface="Cambria" pitchFamily="18" charset="0"/>
                <a:ea typeface="Cambria" pitchFamily="18" charset="0"/>
              </a:rPr>
              <a:t>W szeroki świat z możliwością poprawy bytu nie wiodło ze wsi dróg aż tak wiele. Jedną z nich było przeniesienie się na przedmieścia, a tam zdobycie zawodu i staranie się o przyjęcie do obywatelstwa miejskiego. Na ten krok decydowali się raczej synowie zamożniejszych i bardziej wpływowych mieszkańców wsi</a:t>
            </a:r>
            <a:r>
              <a:rPr lang="pl-PL" sz="2000" dirty="0" smtClean="0">
                <a:latin typeface="Cambria" pitchFamily="18" charset="0"/>
                <a:ea typeface="Cambria" pitchFamily="18" charset="0"/>
              </a:rPr>
              <a:t>, gdyż musiał być poprzedzony uzyskaniem odpowiednich zezwoleń. </a:t>
            </a:r>
          </a:p>
          <a:p>
            <a:pPr lvl="0" algn="just">
              <a:buFont typeface="Arial" pitchFamily="34" charset="0"/>
              <a:buChar char="•"/>
            </a:pPr>
            <a:endParaRPr lang="pl-PL" sz="600" dirty="0" smtClean="0">
              <a:latin typeface="Cambria" pitchFamily="18" charset="0"/>
              <a:ea typeface="Cambria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pl-PL" sz="2000" dirty="0" smtClean="0">
                <a:latin typeface="Cambria" pitchFamily="18" charset="0"/>
                <a:ea typeface="Cambria" pitchFamily="18" charset="0"/>
              </a:rPr>
              <a:t> Inny model awansu dla niektórych stanowiło </a:t>
            </a:r>
            <a:r>
              <a:rPr lang="pl-PL" sz="2000" b="1" dirty="0" smtClean="0">
                <a:latin typeface="Cambria" pitchFamily="18" charset="0"/>
                <a:ea typeface="Cambria" pitchFamily="18" charset="0"/>
              </a:rPr>
              <a:t>przejście do stanu duchownego</a:t>
            </a:r>
          </a:p>
          <a:p>
            <a:pPr lvl="0" algn="just"/>
            <a:r>
              <a:rPr lang="pl-PL" sz="2000" dirty="0" smtClean="0">
                <a:latin typeface="Cambria" pitchFamily="18" charset="0"/>
                <a:ea typeface="Cambria" pitchFamily="18" charset="0"/>
              </a:rPr>
              <a:t>. (w r. 1603 </a:t>
            </a:r>
            <a:r>
              <a:rPr lang="pl-PL" sz="2000" b="1" dirty="0" smtClean="0">
                <a:latin typeface="Cambria" pitchFamily="18" charset="0"/>
                <a:ea typeface="Cambria" pitchFamily="18" charset="0"/>
              </a:rPr>
              <a:t>ks. Maciej Kopeć z Białobrzegów </a:t>
            </a:r>
            <a:r>
              <a:rPr lang="pl-PL" sz="2000" dirty="0" smtClean="0">
                <a:latin typeface="Cambria" pitchFamily="18" charset="0"/>
                <a:ea typeface="Cambria" pitchFamily="18" charset="0"/>
              </a:rPr>
              <a:t>jest plebanem w Siedliskach)</a:t>
            </a:r>
          </a:p>
          <a:p>
            <a:pPr lvl="0" algn="just">
              <a:buFont typeface="Arial" pitchFamily="34" charset="0"/>
              <a:buChar char="•"/>
            </a:pPr>
            <a:endParaRPr lang="pl-PL" sz="600" dirty="0" smtClean="0">
              <a:latin typeface="Cambria" pitchFamily="18" charset="0"/>
              <a:ea typeface="Cambria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pl-PL" sz="20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pl-PL" sz="2000" b="1" dirty="0" smtClean="0">
                <a:latin typeface="Cambria" pitchFamily="18" charset="0"/>
                <a:ea typeface="Cambria" pitchFamily="18" charset="0"/>
              </a:rPr>
              <a:t>Możliwość odmiany losu na lepsze dla córek kmiecych dawało udane małżeństwo poza wsią </a:t>
            </a:r>
            <a:r>
              <a:rPr lang="pl-PL" sz="2000" dirty="0" smtClean="0">
                <a:latin typeface="Cambria" pitchFamily="18" charset="0"/>
                <a:ea typeface="Cambria" pitchFamily="18" charset="0"/>
              </a:rPr>
              <a:t>(roku 1538 żoną piekarza Marcina została </a:t>
            </a:r>
            <a:r>
              <a:rPr lang="pl-PL" sz="2000" b="1" dirty="0" smtClean="0">
                <a:latin typeface="Cambria" pitchFamily="18" charset="0"/>
                <a:ea typeface="Cambria" pitchFamily="18" charset="0"/>
              </a:rPr>
              <a:t>Zofia </a:t>
            </a:r>
            <a:r>
              <a:rPr lang="pl-PL" sz="2000" b="1" dirty="0" err="1" smtClean="0">
                <a:latin typeface="Cambria" pitchFamily="18" charset="0"/>
                <a:ea typeface="Cambria" pitchFamily="18" charset="0"/>
              </a:rPr>
              <a:t>Paczoszyna</a:t>
            </a:r>
            <a:r>
              <a:rPr lang="pl-PL" sz="2000" b="1" dirty="0" smtClean="0">
                <a:latin typeface="Cambria" pitchFamily="18" charset="0"/>
                <a:ea typeface="Cambria" pitchFamily="18" charset="0"/>
              </a:rPr>
              <a:t> z Białobrzegów</a:t>
            </a:r>
            <a:r>
              <a:rPr lang="pl-PL" sz="2000" dirty="0" smtClean="0">
                <a:latin typeface="Cambria" pitchFamily="18" charset="0"/>
                <a:ea typeface="Cambria" pitchFamily="18" charset="0"/>
              </a:rPr>
              <a:t>, a </a:t>
            </a:r>
            <a:r>
              <a:rPr lang="pl-PL" sz="2000" b="1" dirty="0" smtClean="0">
                <a:latin typeface="Cambria" pitchFamily="18" charset="0"/>
                <a:ea typeface="Cambria" pitchFamily="18" charset="0"/>
              </a:rPr>
              <a:t>Agnieszka </a:t>
            </a:r>
            <a:r>
              <a:rPr lang="pl-PL" sz="2000" b="1" dirty="0" err="1" smtClean="0">
                <a:latin typeface="Cambria" pitchFamily="18" charset="0"/>
                <a:ea typeface="Cambria" pitchFamily="18" charset="0"/>
              </a:rPr>
              <a:t>Kłopotówna</a:t>
            </a:r>
            <a:r>
              <a:rPr lang="pl-PL" sz="2000" dirty="0" smtClean="0">
                <a:latin typeface="Cambria" pitchFamily="18" charset="0"/>
                <a:ea typeface="Cambria" pitchFamily="18" charset="0"/>
              </a:rPr>
              <a:t>, córka wójta z Białobrzegów wyszła za szewca Fabiana </a:t>
            </a:r>
            <a:r>
              <a:rPr lang="pl-PL" sz="2000" dirty="0" err="1" smtClean="0">
                <a:latin typeface="Cambria" pitchFamily="18" charset="0"/>
                <a:ea typeface="Cambria" pitchFamily="18" charset="0"/>
              </a:rPr>
              <a:t>Blasza</a:t>
            </a:r>
            <a:r>
              <a:rPr lang="pl-PL" sz="2000" dirty="0" smtClean="0">
                <a:latin typeface="Cambria" pitchFamily="18" charset="0"/>
                <a:ea typeface="Cambria" pitchFamily="18" charset="0"/>
              </a:rPr>
              <a:t>)</a:t>
            </a:r>
          </a:p>
          <a:p>
            <a:pPr lvl="0" algn="just"/>
            <a:endParaRPr lang="pl-PL" sz="800" dirty="0" smtClean="0">
              <a:latin typeface="Cambria" pitchFamily="18" charset="0"/>
              <a:ea typeface="Cambria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pl-PL" sz="20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pl-PL" sz="2000" dirty="0" smtClean="0">
                <a:latin typeface="Cambria" pitchFamily="18" charset="0"/>
                <a:ea typeface="Cambria" pitchFamily="18" charset="0"/>
              </a:rPr>
              <a:t>Jako swoisty ewenement można odnotować fakt, iż w </a:t>
            </a:r>
            <a:r>
              <a:rPr lang="pl-PL" sz="2000" dirty="0" smtClean="0">
                <a:latin typeface="Cambria" pitchFamily="18" charset="0"/>
                <a:ea typeface="Cambria" pitchFamily="18" charset="0"/>
              </a:rPr>
              <a:t>roku 1626 </a:t>
            </a:r>
            <a:r>
              <a:rPr lang="pl-PL" sz="2000" b="1" dirty="0" smtClean="0">
                <a:latin typeface="Cambria" pitchFamily="18" charset="0"/>
                <a:ea typeface="Cambria" pitchFamily="18" charset="0"/>
              </a:rPr>
              <a:t>Tomasz Habrat z Krościenka </a:t>
            </a:r>
            <a:r>
              <a:rPr lang="pl-PL" sz="2000" b="1" dirty="0" err="1" smtClean="0">
                <a:latin typeface="Cambria" pitchFamily="18" charset="0"/>
                <a:ea typeface="Cambria" pitchFamily="18" charset="0"/>
              </a:rPr>
              <a:t>Niznego</a:t>
            </a:r>
            <a:r>
              <a:rPr lang="pl-PL" sz="20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pl-PL" sz="2000" dirty="0" smtClean="0">
                <a:latin typeface="Cambria" pitchFamily="18" charset="0"/>
                <a:ea typeface="Cambria" pitchFamily="18" charset="0"/>
              </a:rPr>
              <a:t>ożenił się z Marianną, córką szlachcica Stanisława </a:t>
            </a:r>
            <a:r>
              <a:rPr lang="pl-PL" sz="2000" dirty="0" err="1" smtClean="0">
                <a:latin typeface="Cambria" pitchFamily="18" charset="0"/>
                <a:ea typeface="Cambria" pitchFamily="18" charset="0"/>
              </a:rPr>
              <a:t>Świętopolskiego</a:t>
            </a:r>
            <a:r>
              <a:rPr lang="pl-PL" sz="2000" dirty="0" smtClean="0">
                <a:latin typeface="Cambria" pitchFamily="18" charset="0"/>
                <a:ea typeface="Cambria" pitchFamily="18" charset="0"/>
              </a:rPr>
              <a:t>. </a:t>
            </a:r>
            <a:endParaRPr lang="pl-PL" sz="2000" dirty="0" smtClean="0">
              <a:latin typeface="Cambria" pitchFamily="18" charset="0"/>
              <a:ea typeface="Cambria" pitchFamily="18" charset="0"/>
            </a:endParaRPr>
          </a:p>
          <a:p>
            <a:pPr algn="just"/>
            <a:endParaRPr lang="pl-PL" sz="2000" dirty="0"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14282" y="642918"/>
            <a:ext cx="8715437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 smtClean="0">
                <a:latin typeface="Cambria" pitchFamily="18" charset="0"/>
                <a:ea typeface="Cambria" pitchFamily="18" charset="0"/>
              </a:rPr>
              <a:t>Można przypuszczać, że podjęta sto lat temu </a:t>
            </a:r>
            <a:r>
              <a:rPr lang="pl-PL" sz="2000" b="1" dirty="0" smtClean="0">
                <a:latin typeface="Cambria" pitchFamily="18" charset="0"/>
                <a:ea typeface="Cambria" pitchFamily="18" charset="0"/>
              </a:rPr>
              <a:t>decyzja o przyłączeniu Białobrzegów i Krościenka Niżnego do Krosna była skutkiem przeświadczenia naszych przodków, że wsie te od 1523 roku należały do miasta, a ich czasowe odłączenie (po I rozbiorze Polskie w roku 1772) było konsekwencją działań władz zaborczych, którym zależało na ekonomicznym osłabieniu miasta.</a:t>
            </a:r>
          </a:p>
          <a:p>
            <a:pPr algn="just"/>
            <a:endParaRPr lang="pl-PL" sz="800" dirty="0" smtClean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pl-PL" sz="2000" dirty="0" smtClean="0">
                <a:latin typeface="Cambria" pitchFamily="18" charset="0"/>
                <a:ea typeface="Cambria" pitchFamily="18" charset="0"/>
              </a:rPr>
              <a:t>100 lat temu dokonała się zatem do pewnego stopnia sprawiedliwość dziejowa i dwie dawne wsie miejskie stały się na powrót integralną częścią miasta, jako jego dwie nowe dzielnice.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0" y="1857364"/>
            <a:ext cx="9144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3600" b="1" i="1" dirty="0" smtClean="0">
                <a:latin typeface="Cambria" pitchFamily="18" charset="0"/>
                <a:ea typeface="Cambria" pitchFamily="18" charset="0"/>
              </a:rPr>
              <a:t>Białobrzegi i Krościenko Niżne</a:t>
            </a:r>
          </a:p>
          <a:p>
            <a:pPr algn="r"/>
            <a:r>
              <a:rPr lang="pl-PL" sz="2200" b="1" i="1" dirty="0" smtClean="0">
                <a:latin typeface="Cambria" pitchFamily="18" charset="0"/>
                <a:ea typeface="Cambria" pitchFamily="18" charset="0"/>
              </a:rPr>
              <a:t>Wsie miejskie dawnego Krosna w świetle źródeł pisanych do XVII wieku</a:t>
            </a:r>
            <a:endParaRPr lang="pl-PL" sz="2200" i="1" dirty="0" smtClean="0">
              <a:latin typeface="Cambria" pitchFamily="18" charset="0"/>
              <a:ea typeface="Cambria" pitchFamily="18" charset="0"/>
            </a:endParaRPr>
          </a:p>
          <a:p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71406" y="1005472"/>
            <a:ext cx="4770858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latin typeface="Book Antiqua" pitchFamily="18" charset="0"/>
              </a:rPr>
              <a:t>dr hab. Piotr Łopatkiewicz, prof. PANS</a:t>
            </a:r>
          </a:p>
          <a:p>
            <a:r>
              <a:rPr lang="pl-PL" dirty="0" err="1" smtClean="0">
                <a:latin typeface="Book Antiqua" pitchFamily="18" charset="0"/>
              </a:rPr>
              <a:t>piotr.lopatkiewicz@pans.krosno.pl</a:t>
            </a:r>
            <a:endParaRPr lang="pl-PL" dirty="0" smtClean="0">
              <a:latin typeface="Book Antiqua" pitchFamily="18" charset="0"/>
            </a:endParaRPr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8" name="image1.png" descr="https://kpu.krosno.pl/wp-content/uploads/2023/01/Logo-PANS-2022-pelne-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16632"/>
            <a:ext cx="3357586" cy="81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849" y="3143248"/>
            <a:ext cx="4240837" cy="3286148"/>
          </a:xfrm>
          <a:prstGeom prst="flowChartAlternateProcess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24349" y="3143248"/>
            <a:ext cx="4476807" cy="3286148"/>
          </a:xfrm>
          <a:prstGeom prst="flowChartAlternateProcess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9" name="pole tekstowe 8"/>
          <p:cNvSpPr txBox="1"/>
          <p:nvPr/>
        </p:nvSpPr>
        <p:spPr>
          <a:xfrm>
            <a:off x="2786050" y="4714884"/>
            <a:ext cx="3329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Dziękuję za uwagę!</a:t>
            </a:r>
            <a:endParaRPr lang="pl-PL" sz="2800" b="1" dirty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14282" y="214290"/>
            <a:ext cx="8786874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200" b="1" u="sng" dirty="0" smtClean="0">
                <a:latin typeface="Cambria" pitchFamily="18" charset="0"/>
                <a:ea typeface="Cambria" pitchFamily="18" charset="0"/>
              </a:rPr>
              <a:t>Duża liczba wsi miejskich Krosna i Nowego Sącza </a:t>
            </a:r>
          </a:p>
          <a:p>
            <a:pPr algn="just"/>
            <a:endParaRPr lang="pl-PL" sz="600" b="1" u="sng" dirty="0" smtClean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pl-PL" sz="2000" b="1" dirty="0" smtClean="0">
                <a:latin typeface="Cambria" pitchFamily="18" charset="0"/>
                <a:ea typeface="Cambria" pitchFamily="18" charset="0"/>
              </a:rPr>
              <a:t>W odniesieniu do Krosna ważną rolę odegrał zapewne czynnik polityczny – Kazimierzowi Wielkiemu w jego ekspansji na Ruś potrzebna była osada handlowa uposażona w bogate wójtostwo. </a:t>
            </a:r>
            <a:r>
              <a:rPr lang="pl-PL" sz="2000" dirty="0" smtClean="0">
                <a:latin typeface="Cambria" pitchFamily="18" charset="0"/>
                <a:ea typeface="Cambria" pitchFamily="18" charset="0"/>
              </a:rPr>
              <a:t>Z upływem czasu miasto na pograniczu </a:t>
            </a:r>
            <a:r>
              <a:rPr lang="pl-PL" sz="2000" dirty="0" err="1" smtClean="0">
                <a:latin typeface="Cambria" pitchFamily="18" charset="0"/>
                <a:ea typeface="Cambria" pitchFamily="18" charset="0"/>
              </a:rPr>
              <a:t>polsko-rusko-węgierskim</a:t>
            </a:r>
            <a:r>
              <a:rPr lang="pl-PL" sz="2000" dirty="0" smtClean="0">
                <a:latin typeface="Cambria" pitchFamily="18" charset="0"/>
                <a:ea typeface="Cambria" pitchFamily="18" charset="0"/>
              </a:rPr>
              <a:t> wzbogaciło się na tyle, że stać je było na wykupienie wójtostwa na własność i korzystanie z jego wsi jako dodatkowego dochodu. </a:t>
            </a:r>
          </a:p>
          <a:p>
            <a:pPr algn="just"/>
            <a:endParaRPr lang="pl-PL" sz="400" b="1" dirty="0" smtClean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pl-PL" sz="2000" b="1" dirty="0" smtClean="0">
                <a:latin typeface="Cambria" pitchFamily="18" charset="0"/>
                <a:ea typeface="Cambria" pitchFamily="18" charset="0"/>
              </a:rPr>
              <a:t>Z kolei Nowy Sącz był największym miastem handlowym na pograniczu Małopolski ze Spiszem. </a:t>
            </a:r>
          </a:p>
          <a:p>
            <a:pPr algn="just"/>
            <a:endParaRPr lang="pl-PL" sz="400" dirty="0" smtClean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pl-PL" sz="2000" b="1" dirty="0" smtClean="0">
                <a:latin typeface="Cambria" pitchFamily="18" charset="0"/>
                <a:ea typeface="Cambria" pitchFamily="18" charset="0"/>
              </a:rPr>
              <a:t>Wsie miejskie otaczały centra handlowe przy najbardziej uczęszczanych drogach, z których korzystali często kmiecie podmiejscy wynajmujący się do posług transportowych. </a:t>
            </a:r>
          </a:p>
          <a:p>
            <a:pPr algn="just"/>
            <a:endParaRPr lang="pl-PL" sz="600" b="1" dirty="0" smtClean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pl-PL" sz="2000" b="1" dirty="0" smtClean="0">
                <a:latin typeface="Cambria" pitchFamily="18" charset="0"/>
                <a:ea typeface="Cambria" pitchFamily="18" charset="0"/>
              </a:rPr>
              <a:t>Z mieszkańcami wsi okalającymi miasto łączyły mieszczan i przed-mieszczan krośnieńskich liczne powiązania natury gospodarczej i </a:t>
            </a:r>
            <a:r>
              <a:rPr lang="pl-PL" sz="2000" b="1" dirty="0" err="1" smtClean="0">
                <a:latin typeface="Cambria" pitchFamily="18" charset="0"/>
                <a:ea typeface="Cambria" pitchFamily="18" charset="0"/>
              </a:rPr>
              <a:t>spo-łecznej</a:t>
            </a:r>
            <a:r>
              <a:rPr lang="pl-PL" sz="2000" b="1" dirty="0" smtClean="0">
                <a:latin typeface="Cambria" pitchFamily="18" charset="0"/>
                <a:ea typeface="Cambria" pitchFamily="18" charset="0"/>
              </a:rPr>
              <a:t>. </a:t>
            </a:r>
            <a:r>
              <a:rPr lang="pl-PL" sz="2000" dirty="0" smtClean="0">
                <a:latin typeface="Cambria" pitchFamily="18" charset="0"/>
                <a:ea typeface="Cambria" pitchFamily="18" charset="0"/>
              </a:rPr>
              <a:t>Zdecydowanie nad pozostałymi dominowały jednak związki między Krosnem a jego wsiami, o czym zadecydowało wspólne powołanie do istnienia jako osad na prawie magdeburskim, składających się na wójtostwo.</a:t>
            </a:r>
          </a:p>
          <a:p>
            <a:pPr algn="just"/>
            <a:r>
              <a:rPr lang="pl-PL" dirty="0" smtClean="0">
                <a:latin typeface="Cambria" pitchFamily="18" charset="0"/>
                <a:ea typeface="Cambria" pitchFamily="18" charset="0"/>
              </a:rPr>
              <a:t>[Z. Perzanowski, </a:t>
            </a:r>
            <a:r>
              <a:rPr lang="pl-PL" i="1" dirty="0" smtClean="0">
                <a:latin typeface="Cambria" pitchFamily="18" charset="0"/>
                <a:ea typeface="Cambria" pitchFamily="18" charset="0"/>
              </a:rPr>
              <a:t>Przegląd najstarszych dziejów osad wiejskich regionu krośnieńskiego</a:t>
            </a:r>
            <a:r>
              <a:rPr lang="pl-PL" dirty="0" smtClean="0">
                <a:latin typeface="Cambria" pitchFamily="18" charset="0"/>
                <a:ea typeface="Cambria" pitchFamily="18" charset="0"/>
              </a:rPr>
              <a:t>, [w:] </a:t>
            </a:r>
            <a:r>
              <a:rPr lang="pl-PL" i="1" dirty="0" smtClean="0">
                <a:latin typeface="Cambria" pitchFamily="18" charset="0"/>
                <a:ea typeface="Cambria" pitchFamily="18" charset="0"/>
              </a:rPr>
              <a:t>Krosno. Studia z dziejów miasta i regionu</a:t>
            </a:r>
            <a:r>
              <a:rPr lang="pl-PL" dirty="0" smtClean="0">
                <a:latin typeface="Cambria" pitchFamily="18" charset="0"/>
                <a:ea typeface="Cambria" pitchFamily="18" charset="0"/>
              </a:rPr>
              <a:t>, t. II, red. J. Garbacik, Kraków 1973, s. 386, 391, 398, 410]. </a:t>
            </a:r>
          </a:p>
          <a:p>
            <a:pPr algn="just"/>
            <a:endParaRPr lang="pl-PL" sz="2000" dirty="0"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42845" y="214290"/>
            <a:ext cx="8786874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 smtClean="0">
                <a:latin typeface="Cambria" pitchFamily="18" charset="0"/>
                <a:ea typeface="Cambria" pitchFamily="18" charset="0"/>
              </a:rPr>
              <a:t>W aktach </a:t>
            </a:r>
            <a:r>
              <a:rPr lang="pl-PL" sz="2000" b="1" dirty="0" smtClean="0">
                <a:latin typeface="Cambria" pitchFamily="18" charset="0"/>
                <a:ea typeface="Cambria" pitchFamily="18" charset="0"/>
              </a:rPr>
              <a:t>Białobrzegi</a:t>
            </a:r>
            <a:r>
              <a:rPr lang="pl-PL" sz="2000" dirty="0" smtClean="0">
                <a:latin typeface="Cambria" pitchFamily="18" charset="0"/>
                <a:ea typeface="Cambria" pitchFamily="18" charset="0"/>
              </a:rPr>
              <a:t> i </a:t>
            </a:r>
            <a:r>
              <a:rPr lang="pl-PL" sz="2000" b="1" dirty="0" smtClean="0">
                <a:latin typeface="Cambria" pitchFamily="18" charset="0"/>
                <a:ea typeface="Cambria" pitchFamily="18" charset="0"/>
              </a:rPr>
              <a:t>Krościenko </a:t>
            </a:r>
            <a:r>
              <a:rPr lang="pl-PL" sz="2000" dirty="0" smtClean="0">
                <a:latin typeface="Cambria" pitchFamily="18" charset="0"/>
                <a:ea typeface="Cambria" pitchFamily="18" charset="0"/>
              </a:rPr>
              <a:t>określane były jako wsie miejskie, wsie należące do miasta (</a:t>
            </a:r>
            <a:r>
              <a:rPr lang="pl-PL" sz="2000" b="1" i="1" dirty="0" err="1" smtClean="0">
                <a:latin typeface="Cambria" pitchFamily="18" charset="0"/>
                <a:ea typeface="Cambria" pitchFamily="18" charset="0"/>
              </a:rPr>
              <a:t>villae</a:t>
            </a:r>
            <a:r>
              <a:rPr lang="pl-PL" sz="2000" b="1" i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pl-PL" sz="2000" b="1" i="1" dirty="0" err="1" smtClean="0">
                <a:latin typeface="Cambria" pitchFamily="18" charset="0"/>
                <a:ea typeface="Cambria" pitchFamily="18" charset="0"/>
              </a:rPr>
              <a:t>civitatis</a:t>
            </a:r>
            <a:r>
              <a:rPr lang="pl-PL" sz="2000" i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pl-PL" sz="2000" dirty="0" smtClean="0">
                <a:latin typeface="Cambria" pitchFamily="18" charset="0"/>
                <a:ea typeface="Cambria" pitchFamily="18" charset="0"/>
              </a:rPr>
              <a:t>albo </a:t>
            </a:r>
            <a:r>
              <a:rPr lang="pl-PL" sz="2000" b="1" i="1" dirty="0" err="1" smtClean="0">
                <a:latin typeface="Cambria" pitchFamily="18" charset="0"/>
                <a:ea typeface="Cambria" pitchFamily="18" charset="0"/>
              </a:rPr>
              <a:t>villa</a:t>
            </a:r>
            <a:r>
              <a:rPr lang="pl-PL" sz="2000" b="1" i="1" dirty="0" smtClean="0">
                <a:latin typeface="Cambria" pitchFamily="18" charset="0"/>
                <a:ea typeface="Cambria" pitchFamily="18" charset="0"/>
              </a:rPr>
              <a:t> regalia </a:t>
            </a:r>
            <a:r>
              <a:rPr lang="pl-PL" sz="2000" b="1" i="1" dirty="0" err="1" smtClean="0">
                <a:latin typeface="Cambria" pitchFamily="18" charset="0"/>
                <a:ea typeface="Cambria" pitchFamily="18" charset="0"/>
              </a:rPr>
              <a:t>advocatiae</a:t>
            </a:r>
            <a:r>
              <a:rPr lang="pl-PL" sz="2000" b="1" i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pl-PL" sz="2000" b="1" i="1" dirty="0" err="1" smtClean="0">
                <a:latin typeface="Cambria" pitchFamily="18" charset="0"/>
                <a:ea typeface="Cambria" pitchFamily="18" charset="0"/>
              </a:rPr>
              <a:t>crosnense</a:t>
            </a:r>
            <a:r>
              <a:rPr lang="pl-PL" sz="2000" dirty="0" smtClean="0">
                <a:latin typeface="Cambria" pitchFamily="18" charset="0"/>
                <a:ea typeface="Cambria" pitchFamily="18" charset="0"/>
              </a:rPr>
              <a:t>). Od wykupienia przez miasto w 1406 r. jako wieś należącą do jego majątku publicznego </a:t>
            </a:r>
            <a:r>
              <a:rPr lang="pl-PL" sz="2000" dirty="0" err="1" smtClean="0">
                <a:latin typeface="Cambria" pitchFamily="18" charset="0"/>
                <a:ea typeface="Cambria" pitchFamily="18" charset="0"/>
              </a:rPr>
              <a:t>(</a:t>
            </a:r>
            <a:r>
              <a:rPr lang="pl-PL" sz="2000" b="1" i="1" dirty="0" err="1" smtClean="0">
                <a:latin typeface="Cambria" pitchFamily="18" charset="0"/>
                <a:ea typeface="Cambria" pitchFamily="18" charset="0"/>
              </a:rPr>
              <a:t>vill</a:t>
            </a:r>
            <a:r>
              <a:rPr lang="pl-PL" sz="2000" b="1" i="1" dirty="0" smtClean="0">
                <a:latin typeface="Cambria" pitchFamily="18" charset="0"/>
                <a:ea typeface="Cambria" pitchFamily="18" charset="0"/>
              </a:rPr>
              <a:t>a </a:t>
            </a:r>
            <a:r>
              <a:rPr lang="pl-PL" sz="2000" b="1" i="1" dirty="0" err="1" smtClean="0">
                <a:latin typeface="Cambria" pitchFamily="18" charset="0"/>
                <a:ea typeface="Cambria" pitchFamily="18" charset="0"/>
              </a:rPr>
              <a:t>civilis</a:t>
            </a:r>
            <a:r>
              <a:rPr lang="pl-PL" sz="2000" dirty="0" smtClean="0">
                <a:latin typeface="Cambria" pitchFamily="18" charset="0"/>
                <a:ea typeface="Cambria" pitchFamily="18" charset="0"/>
              </a:rPr>
              <a:t>) zaliczono również Szczepańcową. Razem stanowiły zaplecze rolnicze miasta, źródło dochodu jego władz, przestrzeń do zagospodarowania i realizowania zysków mieszczan. We wsiach tych przejawiał się właśnie proces ruralizacji kapitału kupieckiego.   </a:t>
            </a:r>
          </a:p>
          <a:p>
            <a:pPr algn="just"/>
            <a:endParaRPr lang="pl-PL" sz="400" dirty="0" smtClean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pl-PL" sz="2000" dirty="0" smtClean="0">
                <a:latin typeface="Cambria" pitchFamily="18" charset="0"/>
                <a:ea typeface="Cambria" pitchFamily="18" charset="0"/>
              </a:rPr>
              <a:t>Bliskie związki własnościowe i prawno-administracyjne spowodowały, że zajmowały one w księgach miejskich XVI i XVII w. eksponowane miejsce pod względem ilości wzmianek. </a:t>
            </a:r>
            <a:r>
              <a:rPr lang="pl-PL" sz="2000" b="1" dirty="0" smtClean="0">
                <a:latin typeface="Cambria" pitchFamily="18" charset="0"/>
                <a:ea typeface="Cambria" pitchFamily="18" charset="0"/>
              </a:rPr>
              <a:t>W dokumentach już od XVI stulecia wybijały się Białobrzegi i Krościenko Niżne, w cieniu pozostawiając Suchodół i Głowienkę. Uznaje się za racjonalny pogląd, że wszystkie powstały współcześnie z Krosnem. </a:t>
            </a:r>
          </a:p>
          <a:p>
            <a:pPr algn="just"/>
            <a:endParaRPr lang="pl-PL" sz="400" dirty="0" smtClean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pl-PL" sz="2000" dirty="0" smtClean="0">
                <a:latin typeface="Cambria" pitchFamily="18" charset="0"/>
                <a:ea typeface="Cambria" pitchFamily="18" charset="0"/>
              </a:rPr>
              <a:t>Pierwsze wzmianki pisane potwierdzające ich nazwy pochodzą jednak dopiero z początków XV w. – z lat: 1410 (Białobrzegi), 1417 (Krościenko Niżne). </a:t>
            </a:r>
            <a:r>
              <a:rPr lang="pl-PL" sz="2000" b="1" dirty="0" smtClean="0">
                <a:latin typeface="Cambria" pitchFamily="18" charset="0"/>
                <a:ea typeface="Cambria" pitchFamily="18" charset="0"/>
              </a:rPr>
              <a:t>Według rejestru poborowego z 1515 r. omawiane wsie posiadały porównywalne i stosunkowo duże uposażenie – Białobrzegi 20 łanów</a:t>
            </a:r>
            <a:r>
              <a:rPr lang="pl-PL" sz="2000" dirty="0" smtClean="0">
                <a:latin typeface="Cambria" pitchFamily="18" charset="0"/>
                <a:ea typeface="Cambria" pitchFamily="18" charset="0"/>
              </a:rPr>
              <a:t>, Głowienka 18 łanów, </a:t>
            </a:r>
            <a:r>
              <a:rPr lang="pl-PL" sz="2000" b="1" dirty="0" smtClean="0">
                <a:latin typeface="Cambria" pitchFamily="18" charset="0"/>
                <a:ea typeface="Cambria" pitchFamily="18" charset="0"/>
              </a:rPr>
              <a:t>Krościenko Niżne 21 łanów</a:t>
            </a:r>
            <a:r>
              <a:rPr lang="pl-PL" sz="2000" dirty="0" smtClean="0">
                <a:latin typeface="Cambria" pitchFamily="18" charset="0"/>
                <a:ea typeface="Cambria" pitchFamily="18" charset="0"/>
              </a:rPr>
              <a:t> i Suchodół 17 łanów ziemi </a:t>
            </a:r>
            <a:r>
              <a:rPr lang="pl-PL" dirty="0" smtClean="0">
                <a:latin typeface="Cambria" pitchFamily="18" charset="0"/>
                <a:ea typeface="Cambria" pitchFamily="18" charset="0"/>
              </a:rPr>
              <a:t>[</a:t>
            </a:r>
            <a:r>
              <a:rPr lang="pl-PL" i="1" dirty="0" smtClean="0">
                <a:latin typeface="Cambria" pitchFamily="18" charset="0"/>
                <a:ea typeface="Cambria" pitchFamily="18" charset="0"/>
              </a:rPr>
              <a:t>Polska XVI wieku pod względem geograficzno-statystycznym</a:t>
            </a:r>
            <a:r>
              <a:rPr lang="pl-PL" dirty="0" smtClean="0">
                <a:latin typeface="Cambria" pitchFamily="18" charset="0"/>
                <a:ea typeface="Cambria" pitchFamily="18" charset="0"/>
              </a:rPr>
              <a:t>, t. VII, cz. I </a:t>
            </a:r>
            <a:r>
              <a:rPr lang="pl-PL" i="1" dirty="0" smtClean="0">
                <a:latin typeface="Cambria" pitchFamily="18" charset="0"/>
                <a:ea typeface="Cambria" pitchFamily="18" charset="0"/>
              </a:rPr>
              <a:t>Ziemie Ruskie. Ruś Czerwona</a:t>
            </a:r>
            <a:r>
              <a:rPr lang="pl-PL" dirty="0" smtClean="0">
                <a:latin typeface="Cambria" pitchFamily="18" charset="0"/>
                <a:ea typeface="Cambria" pitchFamily="18" charset="0"/>
              </a:rPr>
              <a:t>, wyd. A. Jabłonowski, Warszawa 1902, </a:t>
            </a:r>
            <a:r>
              <a:rPr lang="pl-PL" i="1" dirty="0" smtClean="0">
                <a:latin typeface="Cambria" pitchFamily="18" charset="0"/>
                <a:ea typeface="Cambria" pitchFamily="18" charset="0"/>
              </a:rPr>
              <a:t>Źródła dziejowe</a:t>
            </a:r>
            <a:r>
              <a:rPr lang="pl-PL" dirty="0" smtClean="0">
                <a:latin typeface="Cambria" pitchFamily="18" charset="0"/>
                <a:ea typeface="Cambria" pitchFamily="18" charset="0"/>
              </a:rPr>
              <a:t>, t. XVIII, s. 146]. </a:t>
            </a:r>
          </a:p>
          <a:p>
            <a:pPr algn="just"/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14282" y="342667"/>
            <a:ext cx="8929717" cy="6658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b="1" dirty="0" smtClean="0">
                <a:latin typeface="Cambria" pitchFamily="18" charset="0"/>
                <a:ea typeface="Cambria" pitchFamily="18" charset="0"/>
              </a:rPr>
              <a:t>Miejskie wsie krośnieńskie od lokacji należały do wójtostwa dziedzicznego. </a:t>
            </a:r>
            <a:r>
              <a:rPr lang="pl-PL" sz="2000" dirty="0" smtClean="0">
                <a:latin typeface="Cambria" pitchFamily="18" charset="0"/>
                <a:ea typeface="Cambria" pitchFamily="18" charset="0"/>
              </a:rPr>
              <a:t>Z gruntami, dochodami z łaźni i jatek rzemieślniczych, pożytkami czerpanymi  z rzek – Wisłoka i Lubatówki (z możliwością zakładania młynów), z ogrodów miejskich oraz 1/3 opłat sądowych i 1/6 czynszów, zostało ono przez </a:t>
            </a:r>
            <a:r>
              <a:rPr lang="pl-PL" sz="2000" b="1" dirty="0" smtClean="0">
                <a:latin typeface="Cambria" pitchFamily="18" charset="0"/>
                <a:ea typeface="Cambria" pitchFamily="18" charset="0"/>
              </a:rPr>
              <a:t>wójtów Michała i </a:t>
            </a:r>
            <a:r>
              <a:rPr lang="pl-PL" sz="2000" b="1" dirty="0" err="1" smtClean="0">
                <a:latin typeface="Cambria" pitchFamily="18" charset="0"/>
                <a:ea typeface="Cambria" pitchFamily="18" charset="0"/>
              </a:rPr>
              <a:t>Jakusza</a:t>
            </a:r>
            <a:r>
              <a:rPr lang="pl-PL" sz="2000" b="1" dirty="0" smtClean="0">
                <a:latin typeface="Cambria" pitchFamily="18" charset="0"/>
                <a:ea typeface="Cambria" pitchFamily="18" charset="0"/>
              </a:rPr>
              <a:t> sprzedane w 1367 roku Peszkowi z Tarnowa </a:t>
            </a:r>
            <a:r>
              <a:rPr lang="pl-PL" dirty="0" smtClean="0">
                <a:latin typeface="Cambria" pitchFamily="18" charset="0"/>
                <a:ea typeface="Cambria" pitchFamily="18" charset="0"/>
              </a:rPr>
              <a:t>[J. </a:t>
            </a:r>
            <a:r>
              <a:rPr lang="pl-PL" dirty="0" err="1" smtClean="0">
                <a:latin typeface="Cambria" pitchFamily="18" charset="0"/>
                <a:ea typeface="Cambria" pitchFamily="18" charset="0"/>
              </a:rPr>
              <a:t>Wyrozumski</a:t>
            </a:r>
            <a:r>
              <a:rPr lang="pl-PL" dirty="0" smtClean="0">
                <a:latin typeface="Cambria" pitchFamily="18" charset="0"/>
                <a:ea typeface="Cambria" pitchFamily="18" charset="0"/>
              </a:rPr>
              <a:t>, </a:t>
            </a:r>
            <a:r>
              <a:rPr lang="pl-PL" i="1" dirty="0" smtClean="0">
                <a:latin typeface="Cambria" pitchFamily="18" charset="0"/>
                <a:ea typeface="Cambria" pitchFamily="18" charset="0"/>
              </a:rPr>
              <a:t>Rozwój życia miejskiego do połowy XVI w…</a:t>
            </a:r>
            <a:r>
              <a:rPr lang="pl-PL" dirty="0" smtClean="0">
                <a:latin typeface="Cambria" pitchFamily="18" charset="0"/>
                <a:ea typeface="Cambria" pitchFamily="18" charset="0"/>
              </a:rPr>
              <a:t>].</a:t>
            </a:r>
          </a:p>
          <a:p>
            <a:pPr algn="just"/>
            <a:endParaRPr lang="pl-PL" sz="400" b="1" baseline="30000" dirty="0" smtClean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pl-PL" sz="2000" b="1" dirty="0" smtClean="0">
                <a:latin typeface="Cambria" pitchFamily="18" charset="0"/>
                <a:ea typeface="Cambria" pitchFamily="18" charset="0"/>
              </a:rPr>
              <a:t>Jeszcze przed 1403 r. czwartą część wójtostwa użytkował Klemens z Moskorzewa – protoplasta rodu Kamienieckich. </a:t>
            </a:r>
          </a:p>
          <a:p>
            <a:pPr algn="just"/>
            <a:endParaRPr lang="pl-PL" sz="600" b="1" dirty="0" smtClean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pl-PL" sz="2000" b="1" dirty="0" smtClean="0">
                <a:latin typeface="Cambria" pitchFamily="18" charset="0"/>
                <a:ea typeface="Cambria" pitchFamily="18" charset="0"/>
              </a:rPr>
              <a:t>W roku 1450 większość wójtostwa krośnieńskiego król oddał Mikołajowi Pieniążkowi z Witowic, podkomorzemu, staroście i wielkorządcy krakowskiemu, staroście bieckiemu i sanockiemu, z którego córką Katarzyną ożenił się Henryk Kamieniecki, kasztelan sanocki </a:t>
            </a:r>
            <a:r>
              <a:rPr lang="pl-PL" dirty="0" smtClean="0">
                <a:latin typeface="Cambria" pitchFamily="18" charset="0"/>
                <a:ea typeface="Cambria" pitchFamily="18" charset="0"/>
              </a:rPr>
              <a:t>[</a:t>
            </a:r>
            <a:r>
              <a:rPr lang="pl-PL" i="1" dirty="0" smtClean="0">
                <a:latin typeface="Cambria" pitchFamily="18" charset="0"/>
                <a:ea typeface="Cambria" pitchFamily="18" charset="0"/>
              </a:rPr>
              <a:t>Zbiór dokumentów małopolskich</a:t>
            </a:r>
            <a:r>
              <a:rPr lang="pl-PL" dirty="0" smtClean="0">
                <a:latin typeface="Cambria" pitchFamily="18" charset="0"/>
                <a:ea typeface="Cambria" pitchFamily="18" charset="0"/>
              </a:rPr>
              <a:t>, wyd. S. Kuraś, cz. 3 (1442-1450), Wrocław 1969, s. 342-343, nr 848]</a:t>
            </a:r>
          </a:p>
          <a:p>
            <a:endParaRPr lang="pl-PL" sz="400" dirty="0" smtClean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pl-PL" sz="2000" b="1" dirty="0" smtClean="0">
                <a:latin typeface="Cambria" pitchFamily="18" charset="0"/>
                <a:ea typeface="Cambria" pitchFamily="18" charset="0"/>
              </a:rPr>
              <a:t>To zapewne w wyniku tego mariażu, a także dzięki nabyciu części wójta Jana przez Henryka, wójtostwo krośnieńskie dostało się we władanie Kamienieckim. Jako wójt dziedziczny krośnieński występuje w latach 1493-1494 najstarszy syn Henryka – Mikołaj Kamieniecki, wkrótce hetman wielki koronny i wojewoda krakowski. </a:t>
            </a:r>
          </a:p>
          <a:p>
            <a:pPr algn="just"/>
            <a:endParaRPr lang="pl-PL" sz="400" b="1" dirty="0" smtClean="0">
              <a:latin typeface="Cambria" pitchFamily="18" charset="0"/>
              <a:ea typeface="Cambria" pitchFamily="18" charset="0"/>
            </a:endParaRPr>
          </a:p>
          <a:p>
            <a:endParaRPr lang="pl-PL" sz="2000" dirty="0"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42844" y="71414"/>
            <a:ext cx="8858311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b="1" u="sng" dirty="0" smtClean="0">
                <a:latin typeface="Cambria" pitchFamily="18" charset="0"/>
                <a:ea typeface="Cambria" pitchFamily="18" charset="0"/>
              </a:rPr>
              <a:t>Rok 1523 – wsie wójtowskie stają się wsiami miejskimi</a:t>
            </a:r>
          </a:p>
          <a:p>
            <a:pPr algn="just"/>
            <a:endParaRPr lang="pl-PL" sz="200" b="1" dirty="0" smtClean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pl-PL" sz="2000" b="1" dirty="0" smtClean="0">
                <a:latin typeface="Cambria" pitchFamily="18" charset="0"/>
                <a:ea typeface="Cambria" pitchFamily="18" charset="0"/>
              </a:rPr>
              <a:t>W roku 152 – z chwilą wykupu (za kwotę 2400 florenów) z rąk wójta krośnieńskiego (1518-1523) Jana Bonera, żupnika i wielkorządcy krakowskiego – wsie wójtowskie stały się wsiami miejskimi</a:t>
            </a:r>
            <a:r>
              <a:rPr lang="pl-PL" sz="2000" dirty="0" smtClean="0">
                <a:latin typeface="Cambria" pitchFamily="18" charset="0"/>
                <a:ea typeface="Cambria" pitchFamily="18" charset="0"/>
              </a:rPr>
              <a:t> [</a:t>
            </a:r>
            <a:r>
              <a:rPr lang="pl-PL" sz="2000" i="1" dirty="0" smtClean="0">
                <a:latin typeface="Cambria" pitchFamily="18" charset="0"/>
                <a:ea typeface="Cambria" pitchFamily="18" charset="0"/>
              </a:rPr>
              <a:t>Lustracja województwa ruskiego 1661-1665</a:t>
            </a:r>
            <a:r>
              <a:rPr lang="pl-PL" sz="2000" dirty="0" smtClean="0">
                <a:latin typeface="Cambria" pitchFamily="18" charset="0"/>
                <a:ea typeface="Cambria" pitchFamily="18" charset="0"/>
              </a:rPr>
              <a:t>…, s. 288-289]. </a:t>
            </a:r>
            <a:r>
              <a:rPr lang="pl-PL" sz="2000" b="1" dirty="0" smtClean="0">
                <a:latin typeface="Cambria" pitchFamily="18" charset="0"/>
                <a:ea typeface="Cambria" pitchFamily="18" charset="0"/>
              </a:rPr>
              <a:t>Inkorporację wójtostwa do miasta potwierdzili królowie Zygmunt II August (1566 i Zygmunt III Waza (1589, 1590, 1598) </a:t>
            </a:r>
            <a:r>
              <a:rPr lang="pl-PL" dirty="0" smtClean="0">
                <a:latin typeface="Cambria" pitchFamily="18" charset="0"/>
                <a:ea typeface="Cambria" pitchFamily="18" charset="0"/>
              </a:rPr>
              <a:t>[</a:t>
            </a:r>
            <a:r>
              <a:rPr lang="pl-PL" i="1" dirty="0" smtClean="0">
                <a:latin typeface="Cambria" pitchFamily="18" charset="0"/>
                <a:ea typeface="Cambria" pitchFamily="18" charset="0"/>
              </a:rPr>
              <a:t>Lustracja województwa ruskiego 1661-1665</a:t>
            </a:r>
            <a:r>
              <a:rPr lang="pl-PL" dirty="0" smtClean="0">
                <a:latin typeface="Cambria" pitchFamily="18" charset="0"/>
                <a:ea typeface="Cambria" pitchFamily="18" charset="0"/>
              </a:rPr>
              <a:t>…, s. 289].</a:t>
            </a:r>
          </a:p>
          <a:p>
            <a:pPr algn="just"/>
            <a:endParaRPr lang="pl-PL" sz="400" dirty="0" smtClean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pl-PL" sz="2000" dirty="0" smtClean="0">
                <a:latin typeface="Cambria" pitchFamily="18" charset="0"/>
                <a:ea typeface="Cambria" pitchFamily="18" charset="0"/>
              </a:rPr>
              <a:t>Dzięki posiadaniu tego majątku miasto ciągnęło od kmieci osadzonych na dawnych łanach wójtowskich znaczne dochody, m.in. w z tzw. szóstego grosza, targowego, czynszów z dzierżawy Wisłoka. </a:t>
            </a:r>
            <a:r>
              <a:rPr lang="pl-PL" sz="2000" b="1" dirty="0" smtClean="0">
                <a:latin typeface="Cambria" pitchFamily="18" charset="0"/>
                <a:ea typeface="Cambria" pitchFamily="18" charset="0"/>
              </a:rPr>
              <a:t>Przejęcie uprawnień </a:t>
            </a:r>
            <a:r>
              <a:rPr lang="pl-PL" sz="2000" b="1" dirty="0" err="1" smtClean="0">
                <a:latin typeface="Cambria" pitchFamily="18" charset="0"/>
                <a:ea typeface="Cambria" pitchFamily="18" charset="0"/>
              </a:rPr>
              <a:t>potwier-dzają</a:t>
            </a:r>
            <a:r>
              <a:rPr lang="pl-PL" sz="2000" b="1" dirty="0" smtClean="0">
                <a:latin typeface="Cambria" pitchFamily="18" charset="0"/>
                <a:ea typeface="Cambria" pitchFamily="18" charset="0"/>
              </a:rPr>
              <a:t> lustracje, podkreślając, że z dochodu króla z każdej wsi ujmuje się 1/6 </a:t>
            </a:r>
            <a:r>
              <a:rPr lang="pl-PL" sz="2000" b="1" i="1" dirty="0" smtClean="0">
                <a:latin typeface="Cambria" pitchFamily="18" charset="0"/>
                <a:ea typeface="Cambria" pitchFamily="18" charset="0"/>
              </a:rPr>
              <a:t>na </a:t>
            </a:r>
            <a:r>
              <a:rPr lang="pl-PL" sz="2000" b="1" i="1" dirty="0" err="1" smtClean="0">
                <a:latin typeface="Cambria" pitchFamily="18" charset="0"/>
                <a:ea typeface="Cambria" pitchFamily="18" charset="0"/>
              </a:rPr>
              <a:t>mieszczany</a:t>
            </a:r>
            <a:r>
              <a:rPr lang="pl-PL" sz="2000" b="1" i="1" dirty="0" smtClean="0">
                <a:latin typeface="Cambria" pitchFamily="18" charset="0"/>
                <a:ea typeface="Cambria" pitchFamily="18" charset="0"/>
              </a:rPr>
              <a:t> krośnieńskie, którzy tamże wójtostwo dzierżą</a:t>
            </a:r>
            <a:r>
              <a:rPr lang="pl-PL" sz="2000" b="1" dirty="0" smtClean="0">
                <a:latin typeface="Cambria" pitchFamily="18" charset="0"/>
                <a:ea typeface="Cambria" pitchFamily="18" charset="0"/>
              </a:rPr>
              <a:t> (1565) </a:t>
            </a:r>
            <a:r>
              <a:rPr lang="pl-PL" dirty="0" smtClean="0">
                <a:latin typeface="Cambria" pitchFamily="18" charset="0"/>
                <a:ea typeface="Cambria" pitchFamily="18" charset="0"/>
              </a:rPr>
              <a:t>[</a:t>
            </a:r>
            <a:r>
              <a:rPr lang="pl-PL" i="1" dirty="0" smtClean="0">
                <a:latin typeface="Cambria" pitchFamily="18" charset="0"/>
                <a:ea typeface="Cambria" pitchFamily="18" charset="0"/>
              </a:rPr>
              <a:t>Lustracja województw ruskiego, podolskiego i bełskiego 1564-1565</a:t>
            </a:r>
            <a:r>
              <a:rPr lang="pl-PL" dirty="0" smtClean="0">
                <a:latin typeface="Cambria" pitchFamily="18" charset="0"/>
                <a:ea typeface="Cambria" pitchFamily="18" charset="0"/>
              </a:rPr>
              <a:t>, cz. 2, wyd. K. Chłapowski, H. </a:t>
            </a:r>
            <a:r>
              <a:rPr lang="pl-PL" dirty="0" err="1" smtClean="0">
                <a:latin typeface="Cambria" pitchFamily="18" charset="0"/>
                <a:ea typeface="Cambria" pitchFamily="18" charset="0"/>
              </a:rPr>
              <a:t>Żytkowicz</a:t>
            </a:r>
            <a:r>
              <a:rPr lang="pl-PL" dirty="0" smtClean="0">
                <a:latin typeface="Cambria" pitchFamily="18" charset="0"/>
                <a:ea typeface="Cambria" pitchFamily="18" charset="0"/>
              </a:rPr>
              <a:t>, Warszawa 2001, s. 145-147]. </a:t>
            </a:r>
          </a:p>
          <a:p>
            <a:pPr algn="just"/>
            <a:endParaRPr lang="pl-PL" sz="400" dirty="0" smtClean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pl-PL" sz="2000" b="1" dirty="0" smtClean="0">
                <a:latin typeface="Cambria" pitchFamily="18" charset="0"/>
                <a:ea typeface="Cambria" pitchFamily="18" charset="0"/>
              </a:rPr>
              <a:t>Krosno wzbogaciło się zatem realnie o 4 wsie. Na podobny krok, czyli wykup wójtostwa zdecydowały się też: Lublin, Łęczyca, Wschowa i Środa,  których inkorporacja została potwierdzona w 1590 r.</a:t>
            </a:r>
          </a:p>
          <a:p>
            <a:pPr algn="just"/>
            <a:endParaRPr lang="pl-PL" sz="400" dirty="0" smtClean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pl-PL" sz="2000" b="1" dirty="0" smtClean="0">
                <a:latin typeface="Cambria" pitchFamily="18" charset="0"/>
                <a:ea typeface="Cambria" pitchFamily="18" charset="0"/>
              </a:rPr>
              <a:t>U progu czasów nowożytnych Białobrzegi i Krościenko Niżne wchodziły do starostwa grodowego sanockiego. W 1602 r. starosta Jerzy </a:t>
            </a:r>
            <a:r>
              <a:rPr lang="pl-PL" sz="2000" b="1" dirty="0" err="1" smtClean="0">
                <a:latin typeface="Cambria" pitchFamily="18" charset="0"/>
                <a:ea typeface="Cambria" pitchFamily="18" charset="0"/>
              </a:rPr>
              <a:t>Mniszech</a:t>
            </a:r>
            <a:r>
              <a:rPr lang="pl-PL" sz="2000" b="1" dirty="0" smtClean="0">
                <a:latin typeface="Cambria" pitchFamily="18" charset="0"/>
                <a:ea typeface="Cambria" pitchFamily="18" charset="0"/>
              </a:rPr>
              <a:t>, podzielił go na starostwo sanockie i starostwo niegrodowe krośnieńskie, w skład którego weszło Krosno i 29 wsi, ale bez wsi miejskich.</a:t>
            </a:r>
            <a:endParaRPr lang="pl-PL" sz="2000" b="1" dirty="0"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6674" y="0"/>
            <a:ext cx="1022779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rostokąt 5"/>
          <p:cNvSpPr/>
          <p:nvPr/>
        </p:nvSpPr>
        <p:spPr>
          <a:xfrm>
            <a:off x="142876" y="71414"/>
            <a:ext cx="6072198" cy="12144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600" b="1" dirty="0" err="1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Originalaufnahme</a:t>
            </a:r>
            <a:r>
              <a:rPr lang="pl-PL" sz="1600" b="1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 des </a:t>
            </a:r>
            <a:r>
              <a:rPr lang="pl-PL" sz="1600" b="1" dirty="0" err="1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Königreiches</a:t>
            </a:r>
            <a:r>
              <a:rPr lang="pl-PL" sz="1600" b="1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pl-PL" sz="1600" b="1" dirty="0" err="1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Galizien</a:t>
            </a:r>
            <a:r>
              <a:rPr lang="pl-PL" sz="1600" b="1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pl-PL" sz="1600" b="1" dirty="0" err="1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und</a:t>
            </a:r>
            <a:r>
              <a:rPr lang="pl-PL" sz="1600" b="1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pl-PL" sz="1600" b="1" dirty="0" err="1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Lodomerien</a:t>
            </a:r>
            <a:endParaRPr lang="pl-PL" sz="1600" b="1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  <a:p>
            <a:r>
              <a:rPr lang="pl-PL" sz="1600" b="1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I zdjęcie wojskowe Galicji (zdjęcie józefińskie Galicji), tzw. mapa </a:t>
            </a:r>
            <a:r>
              <a:rPr lang="pl-PL" sz="1600" b="1" dirty="0" err="1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Miega</a:t>
            </a:r>
            <a:r>
              <a:rPr lang="pl-PL" sz="1600" b="1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, skala 1 : 28 800</a:t>
            </a:r>
          </a:p>
          <a:p>
            <a:r>
              <a:rPr lang="pl-PL" sz="1600" b="1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Archiwum Wojenne w Wiedniu (</a:t>
            </a:r>
            <a:r>
              <a:rPr lang="pl-PL" sz="1600" b="1" dirty="0" err="1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Kriegsarchiv</a:t>
            </a:r>
            <a:r>
              <a:rPr lang="pl-PL" sz="1600" b="1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), sygn. B </a:t>
            </a:r>
            <a:r>
              <a:rPr lang="pl-PL" sz="1600" b="1" dirty="0" err="1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IXa</a:t>
            </a:r>
            <a:r>
              <a:rPr lang="pl-PL" sz="1600" b="1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 390</a:t>
            </a:r>
            <a:endParaRPr lang="pl-PL" sz="1600" b="1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04937" y="-142900"/>
            <a:ext cx="10657241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072790" y="-7858204"/>
            <a:ext cx="22401996" cy="1471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1409</TotalTime>
  <Words>3633</Words>
  <Application>Microsoft Office PowerPoint</Application>
  <PresentationFormat>Pokaz na ekranie (4:3)</PresentationFormat>
  <Paragraphs>145</Paragraphs>
  <Slides>23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4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Piotr Łopatkiewicz</dc:creator>
  <cp:lastModifiedBy>Piotr Łopatkiewicz</cp:lastModifiedBy>
  <cp:revision>48</cp:revision>
  <dcterms:created xsi:type="dcterms:W3CDTF">2025-09-07T10:30:51Z</dcterms:created>
  <dcterms:modified xsi:type="dcterms:W3CDTF">2025-10-01T07:59:14Z</dcterms:modified>
</cp:coreProperties>
</file>